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79" r:id="rId5"/>
    <p:sldId id="260" r:id="rId6"/>
    <p:sldId id="261" r:id="rId7"/>
    <p:sldId id="262" r:id="rId8"/>
    <p:sldId id="267" r:id="rId9"/>
    <p:sldId id="269" r:id="rId10"/>
    <p:sldId id="270" r:id="rId11"/>
    <p:sldId id="271" r:id="rId12"/>
    <p:sldId id="268" r:id="rId13"/>
    <p:sldId id="272" r:id="rId14"/>
    <p:sldId id="273" r:id="rId15"/>
    <p:sldId id="274" r:id="rId16"/>
    <p:sldId id="275" r:id="rId17"/>
    <p:sldId id="276" r:id="rId18"/>
    <p:sldId id="277" r:id="rId19"/>
    <p:sldId id="278" r:id="rId20"/>
  </p:sldIdLst>
  <p:sldSz cx="9144000" cy="6858000" type="screen4x3"/>
  <p:notesSz cx="6858000" cy="9144000"/>
  <p:defaultTextStyle>
    <a:defPPr>
      <a:defRPr lang="zh-TW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frameSlides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zh-TW" altLang="en-US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子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zh-TW" altLang="en-US" smtClean="0"/>
              <a:t>按一下以編輯母片子標題樣式</a:t>
            </a:r>
            <a:endParaRPr kumimoji="1"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B6FD8-9A1D-574E-BDB5-1BA24CC52323}" type="datetimeFigureOut">
              <a:rPr kumimoji="1" lang="zh-TW" altLang="en-US" smtClean="0"/>
              <a:t>2014/3/9</a:t>
            </a:fld>
            <a:endParaRPr kumimoji="1"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C1466-014C-7C48-8E88-2402780D6DD8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532999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TW" altLang="en-US" smtClean="0"/>
              <a:t>按一下以編輯母片文字樣式</a:t>
            </a:r>
          </a:p>
          <a:p>
            <a:pPr lvl="1"/>
            <a:r>
              <a:rPr kumimoji="1" lang="zh-TW" altLang="en-US" smtClean="0"/>
              <a:t>第二層</a:t>
            </a:r>
          </a:p>
          <a:p>
            <a:pPr lvl="2"/>
            <a:r>
              <a:rPr kumimoji="1" lang="zh-TW" altLang="en-US" smtClean="0"/>
              <a:t>第三層</a:t>
            </a:r>
          </a:p>
          <a:p>
            <a:pPr lvl="3"/>
            <a:r>
              <a:rPr kumimoji="1" lang="zh-TW" altLang="en-US" smtClean="0"/>
              <a:t>第四層</a:t>
            </a:r>
          </a:p>
          <a:p>
            <a:pPr lvl="4"/>
            <a:r>
              <a:rPr kumimoji="1" lang="zh-TW" altLang="en-US" smtClean="0"/>
              <a:t>第五層</a:t>
            </a:r>
            <a:endParaRPr kumimoji="1"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B6FD8-9A1D-574E-BDB5-1BA24CC52323}" type="datetimeFigureOut">
              <a:rPr kumimoji="1" lang="zh-TW" altLang="en-US" smtClean="0"/>
              <a:t>2014/3/9</a:t>
            </a:fld>
            <a:endParaRPr kumimoji="1"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C1466-014C-7C48-8E88-2402780D6DD8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242085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zh-TW" altLang="en-US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B6FD8-9A1D-574E-BDB5-1BA24CC52323}" type="datetimeFigureOut">
              <a:rPr kumimoji="1" lang="zh-TW" altLang="en-US" smtClean="0"/>
              <a:t>2014/3/9</a:t>
            </a:fld>
            <a:endParaRPr kumimoji="1"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C1466-014C-7C48-8E88-2402780D6DD8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434635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zh-TW" altLang="en-US" smtClean="0"/>
              <a:t>按一下以編輯母片文字樣式</a:t>
            </a:r>
          </a:p>
          <a:p>
            <a:pPr lvl="1"/>
            <a:r>
              <a:rPr kumimoji="1" lang="zh-TW" altLang="en-US" smtClean="0"/>
              <a:t>第二層</a:t>
            </a:r>
          </a:p>
          <a:p>
            <a:pPr lvl="2"/>
            <a:r>
              <a:rPr kumimoji="1" lang="zh-TW" altLang="en-US" smtClean="0"/>
              <a:t>第三層</a:t>
            </a:r>
          </a:p>
          <a:p>
            <a:pPr lvl="3"/>
            <a:r>
              <a:rPr kumimoji="1" lang="zh-TW" altLang="en-US" smtClean="0"/>
              <a:t>第四層</a:t>
            </a:r>
          </a:p>
          <a:p>
            <a:pPr lvl="4"/>
            <a:r>
              <a:rPr kumimoji="1" lang="zh-TW" altLang="en-US" smtClean="0"/>
              <a:t>第五層</a:t>
            </a:r>
            <a:endParaRPr kumimoji="1"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zh-TW" altLang="en-US" smtClean="0"/>
              <a:t>按一下以編輯母片文字樣式</a:t>
            </a:r>
          </a:p>
          <a:p>
            <a:pPr lvl="1"/>
            <a:r>
              <a:rPr kumimoji="1" lang="zh-TW" altLang="en-US" smtClean="0"/>
              <a:t>第二層</a:t>
            </a:r>
          </a:p>
          <a:p>
            <a:pPr lvl="2"/>
            <a:r>
              <a:rPr kumimoji="1" lang="zh-TW" altLang="en-US" smtClean="0"/>
              <a:t>第三層</a:t>
            </a:r>
          </a:p>
          <a:p>
            <a:pPr lvl="3"/>
            <a:r>
              <a:rPr kumimoji="1" lang="zh-TW" altLang="en-US" smtClean="0"/>
              <a:t>第四層</a:t>
            </a:r>
          </a:p>
          <a:p>
            <a:pPr lvl="4"/>
            <a:r>
              <a:rPr kumimoji="1" lang="zh-TW" altLang="en-US" smtClean="0"/>
              <a:t>第五層</a:t>
            </a:r>
            <a:endParaRPr kumimoji="1"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B6FD8-9A1D-574E-BDB5-1BA24CC52323}" type="datetimeFigureOut">
              <a:rPr kumimoji="1" lang="zh-TW" altLang="en-US" smtClean="0"/>
              <a:t>2014/3/9</a:t>
            </a:fld>
            <a:endParaRPr kumimoji="1"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C1466-014C-7C48-8E88-2402780D6DD8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369831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zh-TW" altLang="en-US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zh-TW" altLang="en-US" smtClean="0"/>
              <a:t>按一下以編輯母片文字樣式</a:t>
            </a:r>
          </a:p>
          <a:p>
            <a:pPr lvl="1"/>
            <a:r>
              <a:rPr kumimoji="1" lang="zh-TW" altLang="en-US" smtClean="0"/>
              <a:t>第二層</a:t>
            </a:r>
          </a:p>
          <a:p>
            <a:pPr lvl="2"/>
            <a:r>
              <a:rPr kumimoji="1" lang="zh-TW" altLang="en-US" smtClean="0"/>
              <a:t>第三層</a:t>
            </a:r>
          </a:p>
          <a:p>
            <a:pPr lvl="3"/>
            <a:r>
              <a:rPr kumimoji="1" lang="zh-TW" altLang="en-US" smtClean="0"/>
              <a:t>第四層</a:t>
            </a:r>
          </a:p>
          <a:p>
            <a:pPr lvl="4"/>
            <a:r>
              <a:rPr kumimoji="1" lang="zh-TW" altLang="en-US" smtClean="0"/>
              <a:t>第五層</a:t>
            </a:r>
            <a:endParaRPr kumimoji="1"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zh-TW" altLang="en-US" smtClean="0"/>
              <a:t>按一下以編輯母片文字樣式</a:t>
            </a:r>
          </a:p>
          <a:p>
            <a:pPr lvl="1"/>
            <a:r>
              <a:rPr kumimoji="1" lang="zh-TW" altLang="en-US" smtClean="0"/>
              <a:t>第二層</a:t>
            </a:r>
          </a:p>
          <a:p>
            <a:pPr lvl="2"/>
            <a:r>
              <a:rPr kumimoji="1" lang="zh-TW" altLang="en-US" smtClean="0"/>
              <a:t>第三層</a:t>
            </a:r>
          </a:p>
          <a:p>
            <a:pPr lvl="3"/>
            <a:r>
              <a:rPr kumimoji="1" lang="zh-TW" altLang="en-US" smtClean="0"/>
              <a:t>第四層</a:t>
            </a:r>
          </a:p>
          <a:p>
            <a:pPr lvl="4"/>
            <a:r>
              <a:rPr kumimoji="1" lang="zh-TW" altLang="en-US" smtClean="0"/>
              <a:t>第五層</a:t>
            </a:r>
            <a:endParaRPr kumimoji="1"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B6FD8-9A1D-574E-BDB5-1BA24CC52323}" type="datetimeFigureOut">
              <a:rPr kumimoji="1" lang="zh-TW" altLang="en-US" smtClean="0"/>
              <a:t>2014/3/9</a:t>
            </a:fld>
            <a:endParaRPr kumimoji="1"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C1466-014C-7C48-8E88-2402780D6DD8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600894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B6FD8-9A1D-574E-BDB5-1BA24CC52323}" type="datetimeFigureOut">
              <a:rPr kumimoji="1" lang="zh-TW" altLang="en-US" smtClean="0"/>
              <a:t>2014/3/9</a:t>
            </a:fld>
            <a:endParaRPr kumimoji="1"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C1466-014C-7C48-8E88-2402780D6DD8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926421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B6FD8-9A1D-574E-BDB5-1BA24CC52323}" type="datetimeFigureOut">
              <a:rPr kumimoji="1" lang="zh-TW" altLang="en-US" smtClean="0"/>
              <a:t>2014/3/9</a:t>
            </a:fld>
            <a:endParaRPr kumimoji="1"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C1466-014C-7C48-8E88-2402780D6DD8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0159095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zh-TW" altLang="en-US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TW" altLang="en-US" smtClean="0"/>
              <a:t>按一下以編輯母片文字樣式</a:t>
            </a:r>
          </a:p>
          <a:p>
            <a:pPr lvl="1"/>
            <a:r>
              <a:rPr kumimoji="1" lang="zh-TW" altLang="en-US" smtClean="0"/>
              <a:t>第二層</a:t>
            </a:r>
          </a:p>
          <a:p>
            <a:pPr lvl="2"/>
            <a:r>
              <a:rPr kumimoji="1" lang="zh-TW" altLang="en-US" smtClean="0"/>
              <a:t>第三層</a:t>
            </a:r>
          </a:p>
          <a:p>
            <a:pPr lvl="3"/>
            <a:r>
              <a:rPr kumimoji="1" lang="zh-TW" altLang="en-US" smtClean="0"/>
              <a:t>第四層</a:t>
            </a:r>
          </a:p>
          <a:p>
            <a:pPr lvl="4"/>
            <a:r>
              <a:rPr kumimoji="1" lang="zh-TW" altLang="en-US" smtClean="0"/>
              <a:t>第五層</a:t>
            </a:r>
            <a:endParaRPr kumimoji="1"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B6FD8-9A1D-574E-BDB5-1BA24CC52323}" type="datetimeFigureOut">
              <a:rPr kumimoji="1" lang="zh-TW" altLang="en-US" smtClean="0"/>
              <a:t>2014/3/9</a:t>
            </a:fld>
            <a:endParaRPr kumimoji="1"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C1466-014C-7C48-8E88-2402780D6DD8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4142273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zh-TW" altLang="en-US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B6FD8-9A1D-574E-BDB5-1BA24CC52323}" type="datetimeFigureOut">
              <a:rPr kumimoji="1" lang="zh-TW" altLang="en-US" smtClean="0"/>
              <a:t>2014/3/9</a:t>
            </a:fld>
            <a:endParaRPr kumimoji="1"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C1466-014C-7C48-8E88-2402780D6DD8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542741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TW" altLang="en-US" smtClean="0"/>
              <a:t>按一下以編輯母片文字樣式</a:t>
            </a:r>
          </a:p>
          <a:p>
            <a:pPr lvl="1"/>
            <a:r>
              <a:rPr kumimoji="1" lang="zh-TW" altLang="en-US" smtClean="0"/>
              <a:t>第二層</a:t>
            </a:r>
          </a:p>
          <a:p>
            <a:pPr lvl="2"/>
            <a:r>
              <a:rPr kumimoji="1" lang="zh-TW" altLang="en-US" smtClean="0"/>
              <a:t>第三層</a:t>
            </a:r>
          </a:p>
          <a:p>
            <a:pPr lvl="3"/>
            <a:r>
              <a:rPr kumimoji="1" lang="zh-TW" altLang="en-US" smtClean="0"/>
              <a:t>第四層</a:t>
            </a:r>
          </a:p>
          <a:p>
            <a:pPr lvl="4"/>
            <a:r>
              <a:rPr kumimoji="1" lang="zh-TW" altLang="en-US" smtClean="0"/>
              <a:t>第五層</a:t>
            </a:r>
            <a:endParaRPr kumimoji="1"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B6FD8-9A1D-574E-BDB5-1BA24CC52323}" type="datetimeFigureOut">
              <a:rPr kumimoji="1" lang="zh-TW" altLang="en-US" smtClean="0"/>
              <a:t>2014/3/9</a:t>
            </a:fld>
            <a:endParaRPr kumimoji="1"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C1466-014C-7C48-8E88-2402780D6DD8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126064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垂直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zh-TW" altLang="en-US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zh-TW" altLang="en-US" smtClean="0"/>
              <a:t>按一下以編輯母片文字樣式</a:t>
            </a:r>
          </a:p>
          <a:p>
            <a:pPr lvl="1"/>
            <a:r>
              <a:rPr kumimoji="1" lang="zh-TW" altLang="en-US" smtClean="0"/>
              <a:t>第二層</a:t>
            </a:r>
          </a:p>
          <a:p>
            <a:pPr lvl="2"/>
            <a:r>
              <a:rPr kumimoji="1" lang="zh-TW" altLang="en-US" smtClean="0"/>
              <a:t>第三層</a:t>
            </a:r>
          </a:p>
          <a:p>
            <a:pPr lvl="3"/>
            <a:r>
              <a:rPr kumimoji="1" lang="zh-TW" altLang="en-US" smtClean="0"/>
              <a:t>第四層</a:t>
            </a:r>
          </a:p>
          <a:p>
            <a:pPr lvl="4"/>
            <a:r>
              <a:rPr kumimoji="1" lang="zh-TW" altLang="en-US" smtClean="0"/>
              <a:t>第五層</a:t>
            </a:r>
            <a:endParaRPr kumimoji="1"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B6FD8-9A1D-574E-BDB5-1BA24CC52323}" type="datetimeFigureOut">
              <a:rPr kumimoji="1" lang="zh-TW" altLang="en-US" smtClean="0"/>
              <a:t>2014/3/9</a:t>
            </a:fld>
            <a:endParaRPr kumimoji="1"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C1466-014C-7C48-8E88-2402780D6DD8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162489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TW" altLang="en-US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TW" altLang="en-US" smtClean="0"/>
              <a:t>按一下以編輯母片文字樣式</a:t>
            </a:r>
          </a:p>
          <a:p>
            <a:pPr lvl="1"/>
            <a:r>
              <a:rPr kumimoji="1" lang="zh-TW" altLang="en-US" smtClean="0"/>
              <a:t>第二層</a:t>
            </a:r>
          </a:p>
          <a:p>
            <a:pPr lvl="2"/>
            <a:r>
              <a:rPr kumimoji="1" lang="zh-TW" altLang="en-US" smtClean="0"/>
              <a:t>第三層</a:t>
            </a:r>
          </a:p>
          <a:p>
            <a:pPr lvl="3"/>
            <a:r>
              <a:rPr kumimoji="1" lang="zh-TW" altLang="en-US" smtClean="0"/>
              <a:t>第四層</a:t>
            </a:r>
          </a:p>
          <a:p>
            <a:pPr lvl="4"/>
            <a:r>
              <a:rPr kumimoji="1" lang="zh-TW" altLang="en-US" smtClean="0"/>
              <a:t>第五層</a:t>
            </a:r>
            <a:endParaRPr kumimoji="1"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5B6FD8-9A1D-574E-BDB5-1BA24CC52323}" type="datetimeFigureOut">
              <a:rPr kumimoji="1" lang="zh-TW" altLang="en-US" smtClean="0"/>
              <a:t>2014/3/9</a:t>
            </a:fld>
            <a:endParaRPr kumimoji="1"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5C1466-014C-7C48-8E88-2402780D6DD8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272882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zh-TW" altLang="en-US" b="1" dirty="0" smtClean="0">
                <a:solidFill>
                  <a:srgbClr val="0000FF"/>
                </a:solidFill>
              </a:rPr>
              <a:t>和平佔中決策流程</a:t>
            </a:r>
            <a:endParaRPr kumimoji="1"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3" name="子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655726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1735841" y="702401"/>
            <a:ext cx="3825336" cy="76944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 cmpd="sng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TW" sz="4400" dirty="0" smtClean="0"/>
              <a:t>  </a:t>
            </a:r>
            <a:r>
              <a:rPr kumimoji="1" lang="zh-TW" altLang="en-US" sz="4400" dirty="0" smtClean="0"/>
              <a:t>商討日（三）</a:t>
            </a:r>
            <a:endParaRPr kumimoji="1" lang="zh-TW" altLang="en-US" sz="4400" dirty="0"/>
          </a:p>
        </p:txBody>
      </p:sp>
      <p:sp>
        <p:nvSpPr>
          <p:cNvPr id="5" name="文字方塊 4"/>
          <p:cNvSpPr txBox="1"/>
          <p:nvPr/>
        </p:nvSpPr>
        <p:spPr>
          <a:xfrm>
            <a:off x="2492253" y="2787814"/>
            <a:ext cx="4389593" cy="76944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8100" cmpd="sng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TW" sz="4400" dirty="0" smtClean="0"/>
              <a:t>  </a:t>
            </a:r>
            <a:r>
              <a:rPr kumimoji="1" lang="zh-TW" altLang="en-US" sz="4400" dirty="0" smtClean="0"/>
              <a:t>第一輪全民投票</a:t>
            </a:r>
            <a:endParaRPr kumimoji="1" lang="zh-TW" altLang="en-US" sz="4400" dirty="0"/>
          </a:p>
        </p:txBody>
      </p:sp>
      <p:sp>
        <p:nvSpPr>
          <p:cNvPr id="6" name="文字方塊 5"/>
          <p:cNvSpPr txBox="1"/>
          <p:nvPr/>
        </p:nvSpPr>
        <p:spPr>
          <a:xfrm>
            <a:off x="3694156" y="5063913"/>
            <a:ext cx="4389593" cy="76944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 cmpd="sng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TW" sz="4400" dirty="0" smtClean="0"/>
              <a:t>  </a:t>
            </a:r>
            <a:r>
              <a:rPr kumimoji="1" lang="zh-TW" altLang="en-US" sz="4400" dirty="0" smtClean="0"/>
              <a:t>第二輪全民投票</a:t>
            </a:r>
            <a:endParaRPr kumimoji="1" lang="zh-TW" altLang="en-US" sz="4400" dirty="0"/>
          </a:p>
        </p:txBody>
      </p:sp>
      <p:sp>
        <p:nvSpPr>
          <p:cNvPr id="7" name="文字方塊 6"/>
          <p:cNvSpPr txBox="1"/>
          <p:nvPr/>
        </p:nvSpPr>
        <p:spPr>
          <a:xfrm>
            <a:off x="5802798" y="470006"/>
            <a:ext cx="158248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TW" sz="3600" dirty="0" smtClean="0"/>
              <a:t>2014</a:t>
            </a:r>
            <a:r>
              <a:rPr kumimoji="1" lang="zh-TW" altLang="en-US" sz="3600" dirty="0" smtClean="0"/>
              <a:t>年</a:t>
            </a:r>
            <a:endParaRPr kumimoji="1" lang="en-US" altLang="zh-TW" sz="3600" dirty="0" smtClean="0"/>
          </a:p>
          <a:p>
            <a:pPr algn="ctr"/>
            <a:r>
              <a:rPr kumimoji="1" lang="en-US" altLang="zh-TW" sz="3600" dirty="0" smtClean="0"/>
              <a:t>5</a:t>
            </a:r>
            <a:r>
              <a:rPr kumimoji="1" lang="zh-TW" altLang="en-US" sz="3600" dirty="0" smtClean="0"/>
              <a:t>月</a:t>
            </a:r>
            <a:r>
              <a:rPr kumimoji="1" lang="en-US" altLang="zh-TW" sz="3600" dirty="0" smtClean="0"/>
              <a:t>6</a:t>
            </a:r>
            <a:r>
              <a:rPr kumimoji="1" lang="zh-TW" altLang="en-US" sz="3600" dirty="0" smtClean="0"/>
              <a:t>日</a:t>
            </a:r>
            <a:endParaRPr kumimoji="1" lang="zh-TW" altLang="en-US" sz="3600" dirty="0"/>
          </a:p>
        </p:txBody>
      </p:sp>
      <p:sp>
        <p:nvSpPr>
          <p:cNvPr id="8" name="文字方塊 7"/>
          <p:cNvSpPr txBox="1"/>
          <p:nvPr/>
        </p:nvSpPr>
        <p:spPr>
          <a:xfrm>
            <a:off x="6984497" y="2538926"/>
            <a:ext cx="19637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3600" dirty="0" smtClean="0"/>
              <a:t>2014</a:t>
            </a:r>
            <a:r>
              <a:rPr kumimoji="1" lang="zh-TW" altLang="en-US" sz="3600" dirty="0" smtClean="0"/>
              <a:t>年</a:t>
            </a:r>
            <a:endParaRPr kumimoji="1" lang="zh-TW" altLang="en-US" sz="3600" dirty="0"/>
          </a:p>
          <a:p>
            <a:pPr algn="ctr"/>
            <a:r>
              <a:rPr kumimoji="1" lang="en-US" altLang="zh-TW" sz="3600" dirty="0" smtClean="0"/>
              <a:t>6</a:t>
            </a:r>
            <a:r>
              <a:rPr kumimoji="1" lang="zh-TW" altLang="en-US" sz="3600" dirty="0" smtClean="0"/>
              <a:t>月</a:t>
            </a:r>
            <a:r>
              <a:rPr kumimoji="1" lang="en-US" altLang="zh-TW" sz="3600" dirty="0" smtClean="0"/>
              <a:t>22</a:t>
            </a:r>
            <a:r>
              <a:rPr kumimoji="1" lang="zh-TW" altLang="en-US" sz="3600" dirty="0" smtClean="0"/>
              <a:t>日</a:t>
            </a:r>
            <a:endParaRPr kumimoji="1" lang="zh-TW" altLang="en-US" sz="3600" dirty="0"/>
          </a:p>
        </p:txBody>
      </p:sp>
      <p:sp>
        <p:nvSpPr>
          <p:cNvPr id="9" name="文字方塊 8"/>
          <p:cNvSpPr txBox="1"/>
          <p:nvPr/>
        </p:nvSpPr>
        <p:spPr>
          <a:xfrm>
            <a:off x="982496" y="4382229"/>
            <a:ext cx="249299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TW" altLang="en-US" sz="3600" dirty="0" smtClean="0"/>
              <a:t>何時？</a:t>
            </a:r>
            <a:endParaRPr kumimoji="1" lang="en-US" altLang="zh-TW" sz="3600" dirty="0" smtClean="0"/>
          </a:p>
          <a:p>
            <a:pPr algn="ctr"/>
            <a:r>
              <a:rPr kumimoji="1" lang="zh-TW" altLang="en-US" sz="3600" dirty="0" smtClean="0"/>
              <a:t>甚麼條件？</a:t>
            </a:r>
            <a:endParaRPr kumimoji="1" lang="en-US" altLang="zh-TW" sz="3600" dirty="0" smtClean="0"/>
          </a:p>
          <a:p>
            <a:pPr algn="ctr"/>
            <a:r>
              <a:rPr kumimoji="1" lang="zh-TW" altLang="en-US" sz="3600" dirty="0" smtClean="0"/>
              <a:t>形式？</a:t>
            </a:r>
            <a:endParaRPr kumimoji="1" lang="en-US" altLang="zh-TW" sz="3600" dirty="0" smtClean="0"/>
          </a:p>
          <a:p>
            <a:pPr algn="ctr"/>
            <a:r>
              <a:rPr kumimoji="1" lang="zh-TW" altLang="en-US" sz="3600" dirty="0" smtClean="0"/>
              <a:t>誰決定？</a:t>
            </a:r>
            <a:endParaRPr kumimoji="1" lang="zh-TW" altLang="en-US" sz="3600" dirty="0"/>
          </a:p>
        </p:txBody>
      </p:sp>
      <p:sp>
        <p:nvSpPr>
          <p:cNvPr id="10" name="向右箭號 9"/>
          <p:cNvSpPr/>
          <p:nvPr/>
        </p:nvSpPr>
        <p:spPr>
          <a:xfrm rot="2807637">
            <a:off x="3292594" y="1770679"/>
            <a:ext cx="1171395" cy="700718"/>
          </a:xfrm>
          <a:prstGeom prst="rightArrow">
            <a:avLst/>
          </a:prstGeom>
          <a:solidFill>
            <a:schemeClr val="bg1"/>
          </a:solidFill>
          <a:ln w="3810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11" name="向右箭號 10"/>
          <p:cNvSpPr/>
          <p:nvPr/>
        </p:nvSpPr>
        <p:spPr>
          <a:xfrm rot="2807637">
            <a:off x="4975480" y="4031869"/>
            <a:ext cx="1171395" cy="700718"/>
          </a:xfrm>
          <a:prstGeom prst="rightArrow">
            <a:avLst/>
          </a:prstGeom>
          <a:solidFill>
            <a:srgbClr val="FFFF00"/>
          </a:solidFill>
          <a:ln w="57150" cmpd="thinThick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12" name="文字方塊 11"/>
          <p:cNvSpPr txBox="1"/>
          <p:nvPr/>
        </p:nvSpPr>
        <p:spPr>
          <a:xfrm>
            <a:off x="489593" y="474410"/>
            <a:ext cx="110799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TW" altLang="en-US" sz="3600" dirty="0" smtClean="0"/>
              <a:t>商討</a:t>
            </a:r>
            <a:endParaRPr kumimoji="1" lang="en-US" altLang="zh-TW" sz="3600" smtClean="0"/>
          </a:p>
          <a:p>
            <a:pPr algn="ctr"/>
            <a:r>
              <a:rPr kumimoji="1" lang="zh-TW" altLang="en-US" sz="3600" smtClean="0"/>
              <a:t>議決</a:t>
            </a:r>
            <a:endParaRPr kumimoji="1" lang="en-US" altLang="zh-TW" sz="3600" dirty="0" smtClean="0"/>
          </a:p>
        </p:txBody>
      </p:sp>
      <p:sp>
        <p:nvSpPr>
          <p:cNvPr id="13" name="文字方塊 11"/>
          <p:cNvSpPr txBox="1"/>
          <p:nvPr/>
        </p:nvSpPr>
        <p:spPr>
          <a:xfrm>
            <a:off x="178594" y="2606081"/>
            <a:ext cx="203132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TW" altLang="en-US" sz="3600" dirty="0" smtClean="0"/>
              <a:t>結果交</a:t>
            </a:r>
            <a:endParaRPr kumimoji="1" lang="en-US" altLang="zh-TW" sz="3600" dirty="0" smtClean="0"/>
          </a:p>
          <a:p>
            <a:pPr algn="ctr"/>
            <a:r>
              <a:rPr kumimoji="1" lang="zh-TW" altLang="en-US" sz="3600" dirty="0" smtClean="0"/>
              <a:t>特區政府</a:t>
            </a:r>
            <a:endParaRPr kumimoji="1" lang="en-US" altLang="zh-TW" sz="3600" dirty="0" smtClean="0"/>
          </a:p>
        </p:txBody>
      </p:sp>
    </p:spTree>
    <p:extLst>
      <p:ext uri="{BB962C8B-B14F-4D97-AF65-F5344CB8AC3E}">
        <p14:creationId xmlns:p14="http://schemas.microsoft.com/office/powerpoint/2010/main" val="1503765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187318" y="122106"/>
            <a:ext cx="1899926" cy="646331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b="1" dirty="0" smtClean="0">
                <a:solidFill>
                  <a:srgbClr val="0000FF"/>
                </a:solidFill>
              </a:rPr>
              <a:t> </a:t>
            </a:r>
            <a:r>
              <a:rPr kumimoji="1" lang="zh-TW" altLang="en-US" b="1" dirty="0" smtClean="0">
                <a:solidFill>
                  <a:srgbClr val="0000FF"/>
                </a:solidFill>
              </a:rPr>
              <a:t>商討日三</a:t>
            </a:r>
            <a:endParaRPr kumimoji="1" lang="en-US" altLang="zh-TW" b="1" dirty="0" smtClean="0">
              <a:solidFill>
                <a:srgbClr val="0000FF"/>
              </a:solidFill>
            </a:endParaRPr>
          </a:p>
          <a:p>
            <a:pPr algn="ctr"/>
            <a:r>
              <a:rPr kumimoji="1" lang="en-US" altLang="zh-TW" b="1" dirty="0" smtClean="0">
                <a:solidFill>
                  <a:srgbClr val="0000FF"/>
                </a:solidFill>
                <a:latin typeface="Times New Roman"/>
                <a:cs typeface="Times New Roman"/>
              </a:rPr>
              <a:t>DDAY3</a:t>
            </a:r>
            <a:endParaRPr kumimoji="1" lang="zh-TW" altLang="en-US" b="1" dirty="0">
              <a:solidFill>
                <a:srgbClr val="0000FF"/>
              </a:solidFill>
              <a:latin typeface="Times New Roman"/>
              <a:cs typeface="Times New Roman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187318" y="1291496"/>
            <a:ext cx="1899926" cy="92333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zh-TW" altLang="en-US" b="1" dirty="0" smtClean="0">
                <a:solidFill>
                  <a:srgbClr val="0000FF"/>
                </a:solidFill>
              </a:rPr>
              <a:t>和平佔中</a:t>
            </a:r>
            <a:endParaRPr kumimoji="1" lang="en-US" altLang="zh-TW" b="1" dirty="0" smtClean="0">
              <a:solidFill>
                <a:srgbClr val="0000FF"/>
              </a:solidFill>
            </a:endParaRPr>
          </a:p>
          <a:p>
            <a:pPr algn="ctr"/>
            <a:r>
              <a:rPr kumimoji="1" lang="zh-TW" altLang="en-US" b="1" dirty="0" smtClean="0">
                <a:solidFill>
                  <a:srgbClr val="0000FF"/>
                </a:solidFill>
              </a:rPr>
              <a:t>用電子平台</a:t>
            </a:r>
          </a:p>
          <a:p>
            <a:pPr algn="ctr"/>
            <a:r>
              <a:rPr kumimoji="1" lang="zh-TW" altLang="en-US" b="1" dirty="0" smtClean="0">
                <a:solidFill>
                  <a:srgbClr val="0000FF"/>
                </a:solidFill>
              </a:rPr>
              <a:t>議決</a:t>
            </a:r>
            <a:endParaRPr kumimoji="1" lang="en-US" altLang="zh-TW" b="1" dirty="0" smtClean="0">
              <a:solidFill>
                <a:srgbClr val="0000FF"/>
              </a:solidFill>
            </a:endParaRPr>
          </a:p>
        </p:txBody>
      </p:sp>
      <p:sp>
        <p:nvSpPr>
          <p:cNvPr id="6" name="向下箭號 5"/>
          <p:cNvSpPr/>
          <p:nvPr/>
        </p:nvSpPr>
        <p:spPr>
          <a:xfrm>
            <a:off x="818910" y="866273"/>
            <a:ext cx="452892" cy="344562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187318" y="2805713"/>
            <a:ext cx="1899926" cy="646331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b="1" dirty="0" smtClean="0">
                <a:solidFill>
                  <a:srgbClr val="0000FF"/>
                </a:solidFill>
              </a:rPr>
              <a:t> </a:t>
            </a:r>
            <a:r>
              <a:rPr kumimoji="1" lang="zh-TW" altLang="en-US" b="1" dirty="0" smtClean="0">
                <a:solidFill>
                  <a:srgbClr val="0000FF"/>
                </a:solidFill>
              </a:rPr>
              <a:t>議決結果交</a:t>
            </a:r>
            <a:endParaRPr kumimoji="1" lang="en-US" altLang="zh-TW" b="1" dirty="0" smtClean="0">
              <a:solidFill>
                <a:srgbClr val="0000FF"/>
              </a:solidFill>
            </a:endParaRPr>
          </a:p>
          <a:p>
            <a:pPr algn="ctr"/>
            <a:r>
              <a:rPr kumimoji="1" lang="zh-TW" altLang="en-US" b="1" dirty="0" smtClean="0">
                <a:solidFill>
                  <a:srgbClr val="0000FF"/>
                </a:solidFill>
              </a:rPr>
              <a:t>全民投票決定</a:t>
            </a:r>
            <a:endParaRPr kumimoji="1"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8" name="向下箭號 7"/>
          <p:cNvSpPr/>
          <p:nvPr/>
        </p:nvSpPr>
        <p:spPr>
          <a:xfrm>
            <a:off x="818910" y="2382395"/>
            <a:ext cx="452892" cy="344562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9" name="文字方塊 8"/>
          <p:cNvSpPr txBox="1"/>
          <p:nvPr/>
        </p:nvSpPr>
        <p:spPr>
          <a:xfrm>
            <a:off x="187319" y="4237900"/>
            <a:ext cx="1899926" cy="92333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b="1" dirty="0" smtClean="0">
                <a:solidFill>
                  <a:srgbClr val="0000FF"/>
                </a:solidFill>
              </a:rPr>
              <a:t> </a:t>
            </a:r>
            <a:r>
              <a:rPr kumimoji="1" lang="zh-TW" altLang="en-US" b="1" dirty="0" smtClean="0">
                <a:solidFill>
                  <a:srgbClr val="0000FF"/>
                </a:solidFill>
              </a:rPr>
              <a:t>第一輪全民投票的決定</a:t>
            </a:r>
            <a:endParaRPr kumimoji="1" lang="en-US" altLang="zh-TW" b="1" dirty="0">
              <a:solidFill>
                <a:srgbClr val="0000FF"/>
              </a:solidFill>
            </a:endParaRPr>
          </a:p>
          <a:p>
            <a:pPr algn="ctr"/>
            <a:r>
              <a:rPr kumimoji="1" lang="zh-TW" altLang="en-US" b="1" dirty="0" smtClean="0">
                <a:solidFill>
                  <a:srgbClr val="0000FF"/>
                </a:solidFill>
              </a:rPr>
              <a:t>交特區政府</a:t>
            </a:r>
            <a:endParaRPr kumimoji="1"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10" name="向下箭號 9"/>
          <p:cNvSpPr/>
          <p:nvPr/>
        </p:nvSpPr>
        <p:spPr>
          <a:xfrm>
            <a:off x="818910" y="3626267"/>
            <a:ext cx="452892" cy="344562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11" name="文字方塊 10"/>
          <p:cNvSpPr txBox="1"/>
          <p:nvPr/>
        </p:nvSpPr>
        <p:spPr>
          <a:xfrm>
            <a:off x="6261737" y="5576035"/>
            <a:ext cx="2722074" cy="1034129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zh-TW" altLang="en-US" sz="2400" b="1" dirty="0" smtClean="0">
                <a:solidFill>
                  <a:srgbClr val="0000FF"/>
                </a:solidFill>
              </a:rPr>
              <a:t>和平佔中</a:t>
            </a:r>
            <a:endParaRPr kumimoji="1" lang="en-US" altLang="zh-TW" sz="2400" b="1" dirty="0" smtClean="0">
              <a:solidFill>
                <a:srgbClr val="0000FF"/>
              </a:solidFill>
            </a:endParaRPr>
          </a:p>
          <a:p>
            <a:pPr algn="ctr">
              <a:lnSpc>
                <a:spcPct val="130000"/>
              </a:lnSpc>
            </a:pPr>
            <a:r>
              <a:rPr kumimoji="1" lang="zh-TW" altLang="en-US" sz="2400" b="1" dirty="0" smtClean="0">
                <a:solidFill>
                  <a:srgbClr val="0000FF"/>
                </a:solidFill>
              </a:rPr>
              <a:t>結朿行動</a:t>
            </a:r>
            <a:endParaRPr kumimoji="1" lang="en-US" altLang="zh-TW" sz="2400" b="1" dirty="0">
              <a:solidFill>
                <a:srgbClr val="0000FF"/>
              </a:solidFill>
            </a:endParaRPr>
          </a:p>
        </p:txBody>
      </p:sp>
      <p:sp>
        <p:nvSpPr>
          <p:cNvPr id="12" name="向下箭號 11"/>
          <p:cNvSpPr/>
          <p:nvPr/>
        </p:nvSpPr>
        <p:spPr>
          <a:xfrm rot="18220601">
            <a:off x="3314826" y="4737693"/>
            <a:ext cx="452892" cy="344562"/>
          </a:xfrm>
          <a:prstGeom prst="downArrow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13" name="文字方塊 12"/>
          <p:cNvSpPr txBox="1"/>
          <p:nvPr/>
        </p:nvSpPr>
        <p:spPr>
          <a:xfrm>
            <a:off x="187319" y="5731432"/>
            <a:ext cx="1259968" cy="738664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400" b="1" dirty="0" smtClean="0">
                <a:solidFill>
                  <a:srgbClr val="0000FF"/>
                </a:solidFill>
              </a:rPr>
              <a:t> </a:t>
            </a:r>
            <a:r>
              <a:rPr kumimoji="1" lang="zh-TW" altLang="en-US" b="1" dirty="0" smtClean="0">
                <a:solidFill>
                  <a:srgbClr val="0000FF"/>
                </a:solidFill>
              </a:rPr>
              <a:t>特區政府</a:t>
            </a:r>
            <a:endParaRPr kumimoji="1" lang="en-US" altLang="zh-TW" b="1" dirty="0" smtClean="0">
              <a:solidFill>
                <a:srgbClr val="0000FF"/>
              </a:solidFill>
            </a:endParaRPr>
          </a:p>
          <a:p>
            <a:pPr algn="ctr"/>
            <a:r>
              <a:rPr kumimoji="1" lang="zh-TW" altLang="en-US" b="1" dirty="0" smtClean="0">
                <a:solidFill>
                  <a:srgbClr val="0000FF"/>
                </a:solidFill>
              </a:rPr>
              <a:t>接受決定</a:t>
            </a:r>
            <a:endParaRPr kumimoji="1"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14" name="向下箭號 13"/>
          <p:cNvSpPr/>
          <p:nvPr/>
        </p:nvSpPr>
        <p:spPr>
          <a:xfrm rot="16200000">
            <a:off x="3723435" y="4067424"/>
            <a:ext cx="248693" cy="4564694"/>
          </a:xfrm>
          <a:prstGeom prst="downArrow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15" name="文字方塊 14"/>
          <p:cNvSpPr txBox="1"/>
          <p:nvPr/>
        </p:nvSpPr>
        <p:spPr>
          <a:xfrm>
            <a:off x="1813322" y="5375058"/>
            <a:ext cx="1589290" cy="738664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400" b="1" dirty="0" smtClean="0">
                <a:solidFill>
                  <a:srgbClr val="0000FF"/>
                </a:solidFill>
              </a:rPr>
              <a:t> </a:t>
            </a:r>
            <a:r>
              <a:rPr kumimoji="1" lang="zh-TW" altLang="en-US" b="1" dirty="0" smtClean="0">
                <a:solidFill>
                  <a:srgbClr val="0000FF"/>
                </a:solidFill>
              </a:rPr>
              <a:t>特區政府</a:t>
            </a:r>
            <a:endParaRPr kumimoji="1" lang="en-US" altLang="zh-TW" b="1" dirty="0" smtClean="0">
              <a:solidFill>
                <a:srgbClr val="0000FF"/>
              </a:solidFill>
            </a:endParaRPr>
          </a:p>
          <a:p>
            <a:pPr algn="ctr"/>
            <a:r>
              <a:rPr kumimoji="1" lang="zh-TW" altLang="en-US" b="1" dirty="0" smtClean="0">
                <a:solidFill>
                  <a:srgbClr val="FF0000"/>
                </a:solidFill>
              </a:rPr>
              <a:t>不</a:t>
            </a:r>
            <a:r>
              <a:rPr kumimoji="1" lang="zh-TW" altLang="en-US" b="1" dirty="0" smtClean="0">
                <a:solidFill>
                  <a:srgbClr val="0000FF"/>
                </a:solidFill>
              </a:rPr>
              <a:t>接受決定</a:t>
            </a:r>
            <a:endParaRPr kumimoji="1"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16" name="向下箭號 15"/>
          <p:cNvSpPr/>
          <p:nvPr/>
        </p:nvSpPr>
        <p:spPr>
          <a:xfrm rot="18800604">
            <a:off x="1338985" y="5224954"/>
            <a:ext cx="452892" cy="344562"/>
          </a:xfrm>
          <a:prstGeom prst="downArrow">
            <a:avLst/>
          </a:prstGeom>
          <a:solidFill>
            <a:srgbClr val="80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17" name="向下箭號 16"/>
          <p:cNvSpPr/>
          <p:nvPr/>
        </p:nvSpPr>
        <p:spPr>
          <a:xfrm rot="10800000">
            <a:off x="2694483" y="4849386"/>
            <a:ext cx="452892" cy="344562"/>
          </a:xfrm>
          <a:prstGeom prst="downArrow">
            <a:avLst/>
          </a:prstGeom>
          <a:solidFill>
            <a:srgbClr val="80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 dirty="0"/>
          </a:p>
        </p:txBody>
      </p:sp>
      <p:sp>
        <p:nvSpPr>
          <p:cNvPr id="18" name="文字方塊 17"/>
          <p:cNvSpPr txBox="1"/>
          <p:nvPr/>
        </p:nvSpPr>
        <p:spPr>
          <a:xfrm>
            <a:off x="2220916" y="3648663"/>
            <a:ext cx="1589290" cy="92333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b="1" dirty="0" smtClean="0">
                <a:solidFill>
                  <a:srgbClr val="0000FF"/>
                </a:solidFill>
              </a:rPr>
              <a:t> </a:t>
            </a:r>
            <a:r>
              <a:rPr kumimoji="1" lang="zh-TW" altLang="en-US" b="1" dirty="0" smtClean="0">
                <a:solidFill>
                  <a:srgbClr val="0000FF"/>
                </a:solidFill>
              </a:rPr>
              <a:t>特區政府提出反建議</a:t>
            </a:r>
            <a:endParaRPr kumimoji="1" lang="en-US" altLang="zh-TW" b="1" dirty="0" smtClean="0">
              <a:solidFill>
                <a:srgbClr val="0000FF"/>
              </a:solidFill>
            </a:endParaRPr>
          </a:p>
          <a:p>
            <a:pPr algn="ctr"/>
            <a:r>
              <a:rPr kumimoji="1" lang="zh-TW" altLang="en-US" b="1" dirty="0" smtClean="0">
                <a:solidFill>
                  <a:srgbClr val="0000FF"/>
                </a:solidFill>
              </a:rPr>
              <a:t>的方案</a:t>
            </a:r>
            <a:endParaRPr kumimoji="1" lang="en-US" altLang="zh-TW" b="1" dirty="0" smtClean="0">
              <a:solidFill>
                <a:srgbClr val="0000FF"/>
              </a:solidFill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7098599" y="120966"/>
            <a:ext cx="1965971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4800" b="1" dirty="0" smtClean="0">
                <a:solidFill>
                  <a:srgbClr val="FF0000"/>
                </a:solidFill>
              </a:rPr>
              <a:t> </a:t>
            </a:r>
            <a:r>
              <a:rPr kumimoji="1" lang="zh-TW" altLang="en-US" sz="4800" b="1" dirty="0" smtClean="0">
                <a:solidFill>
                  <a:srgbClr val="FF0000"/>
                </a:solidFill>
              </a:rPr>
              <a:t>佔中</a:t>
            </a:r>
            <a:endParaRPr kumimoji="1" lang="zh-TW" altLang="en-US" sz="4800" b="1" dirty="0">
              <a:solidFill>
                <a:srgbClr val="FF0000"/>
              </a:solidFill>
            </a:endParaRPr>
          </a:p>
        </p:txBody>
      </p:sp>
      <p:sp>
        <p:nvSpPr>
          <p:cNvPr id="24" name="文字方塊 23"/>
          <p:cNvSpPr txBox="1"/>
          <p:nvPr/>
        </p:nvSpPr>
        <p:spPr>
          <a:xfrm>
            <a:off x="3933618" y="3505711"/>
            <a:ext cx="2075515" cy="923330"/>
          </a:xfrm>
          <a:prstGeom prst="rect">
            <a:avLst/>
          </a:prstGeom>
          <a:solidFill>
            <a:srgbClr val="FFFF00"/>
          </a:solidFill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zh-TW" altLang="en-US" b="1" smtClean="0">
                <a:solidFill>
                  <a:srgbClr val="0000FF"/>
                </a:solidFill>
              </a:rPr>
              <a:t>和平佔中</a:t>
            </a:r>
            <a:endParaRPr kumimoji="1" lang="en-US" altLang="zh-TW" b="1" dirty="0">
              <a:solidFill>
                <a:srgbClr val="0000FF"/>
              </a:solidFill>
            </a:endParaRPr>
          </a:p>
          <a:p>
            <a:pPr algn="ctr"/>
            <a:r>
              <a:rPr kumimoji="1" lang="zh-TW" altLang="en-US" b="1" dirty="0" smtClean="0">
                <a:solidFill>
                  <a:srgbClr val="0000FF"/>
                </a:solidFill>
              </a:rPr>
              <a:t>議決是否把方案交</a:t>
            </a:r>
            <a:endParaRPr kumimoji="1" lang="en-US" altLang="zh-TW" b="1" dirty="0" smtClean="0">
              <a:solidFill>
                <a:srgbClr val="0000FF"/>
              </a:solidFill>
            </a:endParaRPr>
          </a:p>
          <a:p>
            <a:pPr algn="ctr"/>
            <a:r>
              <a:rPr kumimoji="1" lang="zh-TW" altLang="en-US" b="1" dirty="0" smtClean="0">
                <a:solidFill>
                  <a:srgbClr val="0000FF"/>
                </a:solidFill>
              </a:rPr>
              <a:t>第二輪全民投票</a:t>
            </a:r>
            <a:endParaRPr kumimoji="1" lang="en-US" altLang="zh-TW" b="1" dirty="0" smtClean="0">
              <a:solidFill>
                <a:srgbClr val="0000FF"/>
              </a:solidFill>
            </a:endParaRPr>
          </a:p>
        </p:txBody>
      </p:sp>
      <p:sp>
        <p:nvSpPr>
          <p:cNvPr id="25" name="向下箭號 24"/>
          <p:cNvSpPr/>
          <p:nvPr/>
        </p:nvSpPr>
        <p:spPr>
          <a:xfrm>
            <a:off x="592464" y="5286583"/>
            <a:ext cx="452892" cy="344562"/>
          </a:xfrm>
          <a:prstGeom prst="downArrow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26" name="文字方塊 25"/>
          <p:cNvSpPr txBox="1"/>
          <p:nvPr/>
        </p:nvSpPr>
        <p:spPr>
          <a:xfrm>
            <a:off x="3920789" y="5051892"/>
            <a:ext cx="2064187" cy="646331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zh-TW" altLang="en-US" b="1" dirty="0" smtClean="0">
                <a:solidFill>
                  <a:srgbClr val="0000FF"/>
                </a:solidFill>
              </a:rPr>
              <a:t>符合</a:t>
            </a:r>
            <a:endParaRPr kumimoji="1" lang="en-US" altLang="zh-TW" b="1" dirty="0" smtClean="0">
              <a:solidFill>
                <a:srgbClr val="0000FF"/>
              </a:solidFill>
            </a:endParaRPr>
          </a:p>
          <a:p>
            <a:pPr algn="ctr"/>
            <a:r>
              <a:rPr kumimoji="1" lang="zh-TW" altLang="en-US" b="1" dirty="0" smtClean="0">
                <a:solidFill>
                  <a:srgbClr val="0000FF"/>
                </a:solidFill>
              </a:rPr>
              <a:t>國際標準</a:t>
            </a:r>
            <a:endParaRPr kumimoji="1" lang="en-US" altLang="zh-TW" b="1" dirty="0" smtClean="0">
              <a:solidFill>
                <a:srgbClr val="0000FF"/>
              </a:solidFill>
            </a:endParaRPr>
          </a:p>
        </p:txBody>
      </p:sp>
      <p:sp>
        <p:nvSpPr>
          <p:cNvPr id="28" name="文字方塊 27"/>
          <p:cNvSpPr txBox="1"/>
          <p:nvPr/>
        </p:nvSpPr>
        <p:spPr>
          <a:xfrm>
            <a:off x="2220916" y="71741"/>
            <a:ext cx="1589290" cy="1754327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zh-TW" altLang="en-US" b="1" dirty="0" smtClean="0">
                <a:solidFill>
                  <a:srgbClr val="0000FF"/>
                </a:solidFill>
              </a:rPr>
              <a:t>經談判</a:t>
            </a:r>
            <a:endParaRPr kumimoji="1" lang="en-US" altLang="zh-TW" b="1" dirty="0" smtClean="0">
              <a:solidFill>
                <a:srgbClr val="0000FF"/>
              </a:solidFill>
            </a:endParaRPr>
          </a:p>
          <a:p>
            <a:pPr algn="ctr"/>
            <a:r>
              <a:rPr kumimoji="1" lang="zh-TW" altLang="en-US" b="1" dirty="0" smtClean="0">
                <a:solidFill>
                  <a:srgbClr val="0000FF"/>
                </a:solidFill>
              </a:rPr>
              <a:t>特區政府</a:t>
            </a:r>
            <a:endParaRPr kumimoji="1" lang="en-US" altLang="zh-TW" b="1" dirty="0" smtClean="0">
              <a:solidFill>
                <a:srgbClr val="0000FF"/>
              </a:solidFill>
            </a:endParaRPr>
          </a:p>
          <a:p>
            <a:pPr algn="ctr"/>
            <a:r>
              <a:rPr kumimoji="1" lang="zh-TW" altLang="en-US" b="1" dirty="0" smtClean="0">
                <a:solidFill>
                  <a:srgbClr val="0000FF"/>
                </a:solidFill>
              </a:rPr>
              <a:t>仍</a:t>
            </a:r>
            <a:r>
              <a:rPr kumimoji="1" lang="zh-TW" altLang="en-US" b="1" dirty="0" smtClean="0">
                <a:solidFill>
                  <a:srgbClr val="FF0000"/>
                </a:solidFill>
              </a:rPr>
              <a:t>不</a:t>
            </a:r>
            <a:r>
              <a:rPr kumimoji="1" lang="zh-TW" altLang="en-US" b="1" dirty="0" smtClean="0">
                <a:solidFill>
                  <a:srgbClr val="0000FF"/>
                </a:solidFill>
              </a:rPr>
              <a:t>讓步</a:t>
            </a:r>
            <a:endParaRPr kumimoji="1" lang="en-US" altLang="zh-TW" b="1" dirty="0">
              <a:solidFill>
                <a:srgbClr val="0000FF"/>
              </a:solidFill>
            </a:endParaRPr>
          </a:p>
          <a:p>
            <a:pPr algn="ctr"/>
            <a:r>
              <a:rPr kumimoji="1" lang="zh-TW" altLang="en-US" b="1" dirty="0" smtClean="0">
                <a:solidFill>
                  <a:srgbClr val="0000FF"/>
                </a:solidFill>
              </a:rPr>
              <a:t>交出能符合</a:t>
            </a:r>
            <a:endParaRPr kumimoji="1" lang="en-US" altLang="zh-TW" b="1" dirty="0" smtClean="0">
              <a:solidFill>
                <a:srgbClr val="0000FF"/>
              </a:solidFill>
            </a:endParaRPr>
          </a:p>
          <a:p>
            <a:pPr algn="ctr"/>
            <a:r>
              <a:rPr kumimoji="1" lang="zh-TW" altLang="en-US" b="1" dirty="0" smtClean="0">
                <a:solidFill>
                  <a:srgbClr val="0000FF"/>
                </a:solidFill>
              </a:rPr>
              <a:t>國際標準</a:t>
            </a:r>
            <a:endParaRPr kumimoji="1" lang="en-US" altLang="zh-TW" b="1" dirty="0" smtClean="0">
              <a:solidFill>
                <a:srgbClr val="0000FF"/>
              </a:solidFill>
            </a:endParaRPr>
          </a:p>
          <a:p>
            <a:pPr algn="ctr"/>
            <a:r>
              <a:rPr kumimoji="1" lang="zh-TW" altLang="en-US" b="1" dirty="0" smtClean="0">
                <a:solidFill>
                  <a:srgbClr val="0000FF"/>
                </a:solidFill>
              </a:rPr>
              <a:t>的方案</a:t>
            </a:r>
            <a:endParaRPr kumimoji="1" lang="en-US" altLang="zh-TW" b="1" dirty="0" smtClean="0">
              <a:solidFill>
                <a:srgbClr val="0000FF"/>
              </a:solidFill>
            </a:endParaRPr>
          </a:p>
        </p:txBody>
      </p:sp>
      <p:sp>
        <p:nvSpPr>
          <p:cNvPr id="29" name="向下箭號 28"/>
          <p:cNvSpPr/>
          <p:nvPr/>
        </p:nvSpPr>
        <p:spPr>
          <a:xfrm rot="10800000">
            <a:off x="2694489" y="3161148"/>
            <a:ext cx="452892" cy="344562"/>
          </a:xfrm>
          <a:prstGeom prst="downArrow">
            <a:avLst/>
          </a:prstGeom>
          <a:solidFill>
            <a:srgbClr val="80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 dirty="0"/>
          </a:p>
        </p:txBody>
      </p:sp>
      <p:sp>
        <p:nvSpPr>
          <p:cNvPr id="30" name="文字方塊 29"/>
          <p:cNvSpPr txBox="1"/>
          <p:nvPr/>
        </p:nvSpPr>
        <p:spPr>
          <a:xfrm>
            <a:off x="2220916" y="2403791"/>
            <a:ext cx="1589290" cy="646331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zh-TW" altLang="en-US" b="1" dirty="0" smtClean="0">
                <a:solidFill>
                  <a:srgbClr val="FF0000"/>
                </a:solidFill>
              </a:rPr>
              <a:t>不</a:t>
            </a:r>
            <a:r>
              <a:rPr kumimoji="1" lang="zh-TW" altLang="en-US" b="1" dirty="0" smtClean="0">
                <a:solidFill>
                  <a:srgbClr val="0000FF"/>
                </a:solidFill>
              </a:rPr>
              <a:t>符合</a:t>
            </a:r>
            <a:endParaRPr kumimoji="1" lang="en-US" altLang="zh-TW" b="1" dirty="0" smtClean="0">
              <a:solidFill>
                <a:srgbClr val="0000FF"/>
              </a:solidFill>
            </a:endParaRPr>
          </a:p>
          <a:p>
            <a:pPr algn="ctr"/>
            <a:r>
              <a:rPr kumimoji="1" lang="zh-TW" altLang="en-US" b="1" dirty="0" smtClean="0">
                <a:solidFill>
                  <a:srgbClr val="0000FF"/>
                </a:solidFill>
              </a:rPr>
              <a:t>國際標準</a:t>
            </a:r>
            <a:endParaRPr kumimoji="1" lang="en-US" altLang="zh-TW" b="1" dirty="0" smtClean="0">
              <a:solidFill>
                <a:srgbClr val="0000FF"/>
              </a:solidFill>
            </a:endParaRPr>
          </a:p>
        </p:txBody>
      </p:sp>
      <p:sp>
        <p:nvSpPr>
          <p:cNvPr id="31" name="向下箭號 30"/>
          <p:cNvSpPr/>
          <p:nvPr/>
        </p:nvSpPr>
        <p:spPr>
          <a:xfrm rot="10800000">
            <a:off x="2694484" y="1869222"/>
            <a:ext cx="452892" cy="344562"/>
          </a:xfrm>
          <a:prstGeom prst="downArrow">
            <a:avLst/>
          </a:prstGeom>
          <a:solidFill>
            <a:srgbClr val="80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 dirty="0"/>
          </a:p>
        </p:txBody>
      </p:sp>
      <p:sp>
        <p:nvSpPr>
          <p:cNvPr id="32" name="向下箭號 31"/>
          <p:cNvSpPr/>
          <p:nvPr/>
        </p:nvSpPr>
        <p:spPr>
          <a:xfrm rot="10800000">
            <a:off x="4687995" y="4600477"/>
            <a:ext cx="452892" cy="344562"/>
          </a:xfrm>
          <a:prstGeom prst="downArrow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 dirty="0"/>
          </a:p>
        </p:txBody>
      </p:sp>
      <p:sp>
        <p:nvSpPr>
          <p:cNvPr id="33" name="向下箭號 32"/>
          <p:cNvSpPr/>
          <p:nvPr/>
        </p:nvSpPr>
        <p:spPr>
          <a:xfrm rot="16200000">
            <a:off x="5309026" y="-1223659"/>
            <a:ext cx="284673" cy="3022565"/>
          </a:xfrm>
          <a:prstGeom prst="downArrow">
            <a:avLst/>
          </a:prstGeom>
          <a:solidFill>
            <a:srgbClr val="80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34" name="向下箭號 33"/>
          <p:cNvSpPr/>
          <p:nvPr/>
        </p:nvSpPr>
        <p:spPr>
          <a:xfrm rot="10800000">
            <a:off x="4687995" y="3010263"/>
            <a:ext cx="452892" cy="344562"/>
          </a:xfrm>
          <a:prstGeom prst="downArrow">
            <a:avLst/>
          </a:prstGeom>
          <a:solidFill>
            <a:srgbClr val="80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 dirty="0"/>
          </a:p>
        </p:txBody>
      </p:sp>
      <p:sp>
        <p:nvSpPr>
          <p:cNvPr id="35" name="文字方塊 34"/>
          <p:cNvSpPr txBox="1"/>
          <p:nvPr/>
        </p:nvSpPr>
        <p:spPr>
          <a:xfrm>
            <a:off x="3920789" y="2311599"/>
            <a:ext cx="2075515" cy="646331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b="1" dirty="0" smtClean="0">
                <a:solidFill>
                  <a:srgbClr val="0000FF"/>
                </a:solidFill>
              </a:rPr>
              <a:t> </a:t>
            </a:r>
            <a:r>
              <a:rPr kumimoji="1" lang="zh-TW" altLang="en-US" b="1" dirty="0" smtClean="0">
                <a:solidFill>
                  <a:srgbClr val="0000FF"/>
                </a:solidFill>
              </a:rPr>
              <a:t>決定</a:t>
            </a:r>
            <a:r>
              <a:rPr kumimoji="1" lang="zh-TW" altLang="en-US" b="1" dirty="0" smtClean="0">
                <a:solidFill>
                  <a:srgbClr val="FF0000"/>
                </a:solidFill>
              </a:rPr>
              <a:t>不</a:t>
            </a:r>
            <a:r>
              <a:rPr kumimoji="1" lang="zh-TW" altLang="en-US" b="1" dirty="0" smtClean="0">
                <a:solidFill>
                  <a:srgbClr val="0000FF"/>
                </a:solidFill>
              </a:rPr>
              <a:t>交</a:t>
            </a:r>
            <a:endParaRPr kumimoji="1" lang="en-US" altLang="zh-TW" b="1" dirty="0" smtClean="0">
              <a:solidFill>
                <a:srgbClr val="0000FF"/>
              </a:solidFill>
            </a:endParaRPr>
          </a:p>
          <a:p>
            <a:pPr algn="ctr"/>
            <a:r>
              <a:rPr kumimoji="1" lang="zh-TW" altLang="en-US" b="1" dirty="0" smtClean="0">
                <a:solidFill>
                  <a:srgbClr val="0000FF"/>
                </a:solidFill>
              </a:rPr>
              <a:t>全民投票</a:t>
            </a:r>
            <a:endParaRPr kumimoji="1" lang="en-US" altLang="zh-TW" b="1" dirty="0" smtClean="0">
              <a:solidFill>
                <a:srgbClr val="0000FF"/>
              </a:solidFill>
            </a:endParaRPr>
          </a:p>
        </p:txBody>
      </p:sp>
      <p:sp>
        <p:nvSpPr>
          <p:cNvPr id="36" name="文字方塊 35"/>
          <p:cNvSpPr txBox="1"/>
          <p:nvPr/>
        </p:nvSpPr>
        <p:spPr>
          <a:xfrm>
            <a:off x="3940482" y="577147"/>
            <a:ext cx="2075115" cy="1200329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algn="ctr"/>
            <a:endParaRPr kumimoji="1" lang="en-US" altLang="zh-TW" b="1" dirty="0" smtClean="0">
              <a:solidFill>
                <a:srgbClr val="0000FF"/>
              </a:solidFill>
            </a:endParaRPr>
          </a:p>
          <a:p>
            <a:pPr algn="ctr"/>
            <a:r>
              <a:rPr kumimoji="1" lang="zh-TW" altLang="en-US" b="1" dirty="0" smtClean="0">
                <a:solidFill>
                  <a:srgbClr val="0000FF"/>
                </a:solidFill>
              </a:rPr>
              <a:t>經談判特區政府</a:t>
            </a:r>
            <a:endParaRPr kumimoji="1" lang="en-US" altLang="zh-TW" b="1" dirty="0" smtClean="0">
              <a:solidFill>
                <a:srgbClr val="0000FF"/>
              </a:solidFill>
            </a:endParaRPr>
          </a:p>
          <a:p>
            <a:pPr algn="ctr"/>
            <a:r>
              <a:rPr kumimoji="1" lang="zh-TW" altLang="en-US" b="1" dirty="0" smtClean="0">
                <a:solidFill>
                  <a:srgbClr val="0000FF"/>
                </a:solidFill>
              </a:rPr>
              <a:t>仍</a:t>
            </a:r>
            <a:r>
              <a:rPr kumimoji="1" lang="zh-TW" altLang="en-US" b="1" dirty="0" smtClean="0">
                <a:solidFill>
                  <a:srgbClr val="FF0000"/>
                </a:solidFill>
              </a:rPr>
              <a:t>不</a:t>
            </a:r>
            <a:r>
              <a:rPr kumimoji="1" lang="zh-TW" altLang="en-US" b="1" dirty="0" smtClean="0">
                <a:solidFill>
                  <a:srgbClr val="0000FF"/>
                </a:solidFill>
              </a:rPr>
              <a:t>讓步</a:t>
            </a:r>
            <a:endParaRPr kumimoji="1" lang="en-US" altLang="zh-TW" b="1" dirty="0" smtClean="0">
              <a:solidFill>
                <a:srgbClr val="0000FF"/>
              </a:solidFill>
            </a:endParaRPr>
          </a:p>
          <a:p>
            <a:pPr algn="ctr"/>
            <a:endParaRPr kumimoji="1" lang="en-US" altLang="zh-TW" b="1" dirty="0">
              <a:solidFill>
                <a:srgbClr val="0000FF"/>
              </a:solidFill>
            </a:endParaRPr>
          </a:p>
        </p:txBody>
      </p:sp>
      <p:sp>
        <p:nvSpPr>
          <p:cNvPr id="37" name="向下箭號 36"/>
          <p:cNvSpPr/>
          <p:nvPr/>
        </p:nvSpPr>
        <p:spPr>
          <a:xfrm rot="10800000">
            <a:off x="4687996" y="1841616"/>
            <a:ext cx="452892" cy="344562"/>
          </a:xfrm>
          <a:prstGeom prst="downArrow">
            <a:avLst/>
          </a:prstGeom>
          <a:solidFill>
            <a:srgbClr val="80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 dirty="0"/>
          </a:p>
        </p:txBody>
      </p:sp>
      <p:sp>
        <p:nvSpPr>
          <p:cNvPr id="38" name="向下箭號 37"/>
          <p:cNvSpPr/>
          <p:nvPr/>
        </p:nvSpPr>
        <p:spPr>
          <a:xfrm rot="16200000">
            <a:off x="6424683" y="414001"/>
            <a:ext cx="284673" cy="791251"/>
          </a:xfrm>
          <a:prstGeom prst="downArrow">
            <a:avLst/>
          </a:prstGeom>
          <a:solidFill>
            <a:srgbClr val="80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39" name="文字方塊 38"/>
          <p:cNvSpPr txBox="1"/>
          <p:nvPr/>
        </p:nvSpPr>
        <p:spPr>
          <a:xfrm>
            <a:off x="6613224" y="3010263"/>
            <a:ext cx="1899926" cy="646331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b="1" dirty="0" smtClean="0">
                <a:solidFill>
                  <a:srgbClr val="0000FF"/>
                </a:solidFill>
              </a:rPr>
              <a:t> </a:t>
            </a:r>
            <a:r>
              <a:rPr kumimoji="1" lang="zh-TW" altLang="en-US" b="1" dirty="0" smtClean="0">
                <a:solidFill>
                  <a:srgbClr val="0000FF"/>
                </a:solidFill>
              </a:rPr>
              <a:t>決定交</a:t>
            </a:r>
            <a:endParaRPr kumimoji="1" lang="en-US" altLang="zh-TW" b="1" dirty="0" smtClean="0">
              <a:solidFill>
                <a:srgbClr val="0000FF"/>
              </a:solidFill>
            </a:endParaRPr>
          </a:p>
          <a:p>
            <a:pPr algn="ctr"/>
            <a:r>
              <a:rPr kumimoji="1" lang="zh-TW" altLang="en-US" b="1" dirty="0" smtClean="0">
                <a:solidFill>
                  <a:srgbClr val="0000FF"/>
                </a:solidFill>
              </a:rPr>
              <a:t>全民投票</a:t>
            </a:r>
            <a:endParaRPr kumimoji="1" lang="en-US" altLang="zh-TW" b="1" dirty="0" smtClean="0">
              <a:solidFill>
                <a:srgbClr val="0000FF"/>
              </a:solidFill>
            </a:endParaRPr>
          </a:p>
        </p:txBody>
      </p:sp>
      <p:sp>
        <p:nvSpPr>
          <p:cNvPr id="40" name="向下箭號 39"/>
          <p:cNvSpPr/>
          <p:nvPr/>
        </p:nvSpPr>
        <p:spPr>
          <a:xfrm rot="14961472">
            <a:off x="6122949" y="3419039"/>
            <a:ext cx="452892" cy="344562"/>
          </a:xfrm>
          <a:prstGeom prst="downArrow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41" name="文字方塊 40"/>
          <p:cNvSpPr txBox="1"/>
          <p:nvPr/>
        </p:nvSpPr>
        <p:spPr>
          <a:xfrm>
            <a:off x="6613224" y="4143110"/>
            <a:ext cx="1899926" cy="92333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zh-TW" altLang="en-US" b="1" dirty="0" smtClean="0">
                <a:solidFill>
                  <a:srgbClr val="0000FF"/>
                </a:solidFill>
              </a:rPr>
              <a:t>第二輪全民投票大多數人支持特區政府的方案</a:t>
            </a:r>
            <a:endParaRPr kumimoji="1" lang="en-US" altLang="zh-TW" b="1" dirty="0" smtClean="0">
              <a:solidFill>
                <a:srgbClr val="0000FF"/>
              </a:solidFill>
            </a:endParaRPr>
          </a:p>
        </p:txBody>
      </p:sp>
      <p:sp>
        <p:nvSpPr>
          <p:cNvPr id="43" name="文字方塊 42"/>
          <p:cNvSpPr txBox="1"/>
          <p:nvPr/>
        </p:nvSpPr>
        <p:spPr>
          <a:xfrm>
            <a:off x="6613224" y="1269056"/>
            <a:ext cx="1899926" cy="1200329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zh-TW" altLang="en-US" b="1" dirty="0" smtClean="0">
                <a:solidFill>
                  <a:srgbClr val="0000FF"/>
                </a:solidFill>
              </a:rPr>
              <a:t>第二輪全民投票大多數人</a:t>
            </a:r>
            <a:endParaRPr kumimoji="1" lang="en-US" altLang="zh-TW" b="1" dirty="0" smtClean="0">
              <a:solidFill>
                <a:srgbClr val="0000FF"/>
              </a:solidFill>
            </a:endParaRPr>
          </a:p>
          <a:p>
            <a:pPr algn="ctr"/>
            <a:r>
              <a:rPr kumimoji="1" lang="zh-TW" altLang="en-US" b="1" dirty="0" smtClean="0">
                <a:solidFill>
                  <a:srgbClr val="FF0000"/>
                </a:solidFill>
              </a:rPr>
              <a:t>不</a:t>
            </a:r>
            <a:r>
              <a:rPr kumimoji="1" lang="zh-TW" altLang="en-US" b="1" dirty="0" smtClean="0">
                <a:solidFill>
                  <a:srgbClr val="0000FF"/>
                </a:solidFill>
              </a:rPr>
              <a:t>支持特區</a:t>
            </a:r>
            <a:r>
              <a:rPr kumimoji="1" lang="zh-TW" altLang="en-US" b="1" dirty="0">
                <a:solidFill>
                  <a:srgbClr val="0000FF"/>
                </a:solidFill>
              </a:rPr>
              <a:t>政府的方案</a:t>
            </a:r>
            <a:endParaRPr kumimoji="1" lang="en-US" altLang="zh-TW" b="1" dirty="0">
              <a:solidFill>
                <a:srgbClr val="0000FF"/>
              </a:solidFill>
            </a:endParaRPr>
          </a:p>
        </p:txBody>
      </p:sp>
      <p:sp>
        <p:nvSpPr>
          <p:cNvPr id="44" name="向下箭號 43"/>
          <p:cNvSpPr/>
          <p:nvPr/>
        </p:nvSpPr>
        <p:spPr>
          <a:xfrm>
            <a:off x="7344853" y="3729043"/>
            <a:ext cx="452892" cy="344562"/>
          </a:xfrm>
          <a:prstGeom prst="downArrow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45" name="向下箭號 44"/>
          <p:cNvSpPr/>
          <p:nvPr/>
        </p:nvSpPr>
        <p:spPr>
          <a:xfrm rot="10800000">
            <a:off x="7344853" y="2554676"/>
            <a:ext cx="452892" cy="344562"/>
          </a:xfrm>
          <a:prstGeom prst="downArrow">
            <a:avLst/>
          </a:prstGeom>
          <a:solidFill>
            <a:srgbClr val="80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 dirty="0"/>
          </a:p>
        </p:txBody>
      </p:sp>
      <p:sp>
        <p:nvSpPr>
          <p:cNvPr id="46" name="向下箭號 45"/>
          <p:cNvSpPr/>
          <p:nvPr/>
        </p:nvSpPr>
        <p:spPr>
          <a:xfrm rot="5400000">
            <a:off x="6075963" y="1346275"/>
            <a:ext cx="452892" cy="344562"/>
          </a:xfrm>
          <a:prstGeom prst="downArrow">
            <a:avLst/>
          </a:prstGeom>
          <a:solidFill>
            <a:srgbClr val="80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 dirty="0"/>
          </a:p>
        </p:txBody>
      </p:sp>
      <p:sp>
        <p:nvSpPr>
          <p:cNvPr id="47" name="向下箭號 46"/>
          <p:cNvSpPr/>
          <p:nvPr/>
        </p:nvSpPr>
        <p:spPr>
          <a:xfrm>
            <a:off x="7344853" y="5114302"/>
            <a:ext cx="452892" cy="344562"/>
          </a:xfrm>
          <a:prstGeom prst="downArrow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69771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4" grpId="0" animBg="1"/>
      <p:bldP spid="25" grpId="0" animBg="1"/>
      <p:bldP spid="26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3" grpId="0" animBg="1"/>
      <p:bldP spid="44" grpId="0" animBg="1"/>
      <p:bldP spid="45" grpId="0" animBg="1"/>
      <p:bldP spid="46" grpId="0" animBg="1"/>
      <p:bldP spid="4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586374"/>
            <a:ext cx="8401300" cy="542188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kumimoji="1" lang="zh-TW" altLang="en-US" sz="4800" b="1" dirty="0" smtClean="0">
                <a:solidFill>
                  <a:srgbClr val="0000FF"/>
                </a:solidFill>
                <a:latin typeface="Times New Roman"/>
                <a:cs typeface="Times New Roman"/>
              </a:rPr>
              <a:t>一半小組商討</a:t>
            </a:r>
            <a:endParaRPr kumimoji="1" lang="en-US" altLang="zh-TW" sz="4800" b="1" dirty="0" smtClean="0">
              <a:solidFill>
                <a:srgbClr val="0000FF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kumimoji="1" lang="zh-TW" altLang="en-US" sz="4800" b="1" dirty="0" smtClean="0">
                <a:solidFill>
                  <a:srgbClr val="000000"/>
                </a:solidFill>
                <a:latin typeface="Times New Roman"/>
                <a:cs typeface="Times New Roman"/>
              </a:rPr>
              <a:t>主題</a:t>
            </a:r>
            <a:r>
              <a:rPr kumimoji="1" lang="zh-TW" altLang="en-US" sz="4800" b="1" dirty="0">
                <a:solidFill>
                  <a:srgbClr val="000000"/>
                </a:solidFill>
                <a:latin typeface="Times New Roman"/>
                <a:cs typeface="Times New Roman"/>
              </a:rPr>
              <a:t>（</a:t>
            </a:r>
            <a:r>
              <a:rPr kumimoji="1" lang="en-US" altLang="zh-TW" sz="4800" b="1" dirty="0">
                <a:solidFill>
                  <a:srgbClr val="000000"/>
                </a:solidFill>
                <a:latin typeface="Times New Roman"/>
                <a:cs typeface="Times New Roman"/>
              </a:rPr>
              <a:t>1</a:t>
            </a:r>
            <a:r>
              <a:rPr kumimoji="1" lang="zh-TW" altLang="en-US" sz="4800" b="1" dirty="0">
                <a:solidFill>
                  <a:srgbClr val="000000"/>
                </a:solidFill>
                <a:latin typeface="Times New Roman"/>
                <a:cs typeface="Times New Roman"/>
              </a:rPr>
              <a:t>）</a:t>
            </a:r>
            <a:r>
              <a:rPr kumimoji="1" lang="zh-TW" altLang="en-US" sz="4800" b="1" dirty="0">
                <a:solidFill>
                  <a:srgbClr val="000000"/>
                </a:solidFill>
              </a:rPr>
              <a:t>：商討日（三</a:t>
            </a:r>
            <a:r>
              <a:rPr kumimoji="1" lang="zh-TW" altLang="en-US" sz="4800" b="1" dirty="0" smtClean="0">
                <a:solidFill>
                  <a:srgbClr val="000000"/>
                </a:solidFill>
              </a:rPr>
              <a:t>）</a:t>
            </a:r>
            <a:endParaRPr kumimoji="1" lang="en-US" altLang="zh-TW" sz="4800" b="1" dirty="0" smtClean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kumimoji="1" lang="zh-TW" altLang="en-US" sz="4800" b="1" dirty="0">
                <a:solidFill>
                  <a:srgbClr val="000000"/>
                </a:solidFill>
              </a:rPr>
              <a:t>主題（</a:t>
            </a:r>
            <a:r>
              <a:rPr kumimoji="1" lang="en-US" altLang="zh-TW" sz="4800" b="1" dirty="0">
                <a:solidFill>
                  <a:srgbClr val="000000"/>
                </a:solidFill>
              </a:rPr>
              <a:t>3</a:t>
            </a:r>
            <a:r>
              <a:rPr kumimoji="1" lang="zh-TW" altLang="en-US" sz="4800" b="1" dirty="0">
                <a:solidFill>
                  <a:srgbClr val="000000"/>
                </a:solidFill>
              </a:rPr>
              <a:t>）：</a:t>
            </a:r>
            <a:r>
              <a:rPr lang="zh-TW" altLang="zh-TW" sz="4800" b="1" dirty="0">
                <a:solidFill>
                  <a:srgbClr val="000000"/>
                </a:solidFill>
              </a:rPr>
              <a:t>第</a:t>
            </a:r>
            <a:r>
              <a:rPr lang="zh-TW" altLang="en-US" sz="4800" b="1" dirty="0">
                <a:solidFill>
                  <a:srgbClr val="000000"/>
                </a:solidFill>
              </a:rPr>
              <a:t>二</a:t>
            </a:r>
            <a:r>
              <a:rPr lang="zh-TW" altLang="zh-TW" sz="4800" b="1" dirty="0">
                <a:solidFill>
                  <a:srgbClr val="000000"/>
                </a:solidFill>
              </a:rPr>
              <a:t>輪全民投票</a:t>
            </a:r>
            <a:r>
              <a:rPr lang="en-US" altLang="zh-TW" sz="4800" dirty="0">
                <a:solidFill>
                  <a:srgbClr val="000000"/>
                </a:solidFill>
              </a:rPr>
              <a:t> </a:t>
            </a:r>
            <a:endParaRPr kumimoji="1" lang="en-US" altLang="zh-TW" sz="4800" dirty="0" smtClean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US" altLang="zh-TW" sz="4800" b="1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kumimoji="1" lang="zh-TW" altLang="en-US" sz="4800" b="1" dirty="0" smtClean="0">
                <a:solidFill>
                  <a:srgbClr val="0000FF"/>
                </a:solidFill>
                <a:latin typeface="Times New Roman"/>
                <a:cs typeface="Times New Roman"/>
              </a:rPr>
              <a:t>一半小組商討</a:t>
            </a:r>
            <a:endParaRPr kumimoji="1" lang="en-US" altLang="zh-TW" sz="4800" b="1" dirty="0">
              <a:solidFill>
                <a:srgbClr val="0000FF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kumimoji="1" lang="zh-TW" altLang="en-US" sz="4800" b="1" dirty="0"/>
              <a:t>主題（</a:t>
            </a:r>
            <a:r>
              <a:rPr kumimoji="1" lang="en-US" altLang="zh-TW" sz="4800" b="1" dirty="0"/>
              <a:t>2</a:t>
            </a:r>
            <a:r>
              <a:rPr kumimoji="1" lang="zh-TW" altLang="en-US" sz="4800" b="1" dirty="0"/>
              <a:t>）：</a:t>
            </a:r>
            <a:r>
              <a:rPr lang="zh-TW" altLang="zh-TW" sz="4800" b="1" dirty="0"/>
              <a:t>第一輪全民投票</a:t>
            </a:r>
            <a:endParaRPr lang="en-US" altLang="zh-TW" sz="4800" b="1" dirty="0"/>
          </a:p>
          <a:p>
            <a:pPr marL="0" indent="0">
              <a:buNone/>
            </a:pPr>
            <a:r>
              <a:rPr kumimoji="1" lang="zh-TW" altLang="en-US" sz="4800" b="1" dirty="0" smtClean="0"/>
              <a:t>主題</a:t>
            </a:r>
            <a:r>
              <a:rPr kumimoji="1" lang="zh-TW" altLang="en-US" sz="4800" b="1" dirty="0"/>
              <a:t>（</a:t>
            </a:r>
            <a:r>
              <a:rPr kumimoji="1" lang="en-US" altLang="zh-TW" sz="4800" b="1" dirty="0"/>
              <a:t>3</a:t>
            </a:r>
            <a:r>
              <a:rPr kumimoji="1" lang="zh-TW" altLang="en-US" sz="4800" b="1" dirty="0"/>
              <a:t>）：</a:t>
            </a:r>
            <a:r>
              <a:rPr lang="zh-TW" altLang="zh-TW" sz="4800" b="1" dirty="0"/>
              <a:t>第</a:t>
            </a:r>
            <a:r>
              <a:rPr lang="zh-TW" altLang="en-US" sz="4800" b="1" dirty="0"/>
              <a:t>二</a:t>
            </a:r>
            <a:r>
              <a:rPr lang="zh-TW" altLang="zh-TW" sz="4800" b="1" dirty="0"/>
              <a:t>輪全民投票</a:t>
            </a:r>
            <a:r>
              <a:rPr lang="en-US" altLang="zh-TW" sz="4800" dirty="0"/>
              <a:t> </a:t>
            </a:r>
            <a:endParaRPr kumimoji="1" lang="zh-TW" altLang="en-US" sz="4800" dirty="0"/>
          </a:p>
          <a:p>
            <a:pPr marL="0" indent="0">
              <a:buNone/>
            </a:pPr>
            <a:endParaRPr lang="en-US" altLang="zh-TW" b="1" dirty="0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4765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b="1" dirty="0" smtClean="0">
                <a:solidFill>
                  <a:srgbClr val="0000FF"/>
                </a:solidFill>
                <a:latin typeface="Times New Roman"/>
                <a:cs typeface="Times New Roman"/>
              </a:rPr>
              <a:t>主題（</a:t>
            </a:r>
            <a:r>
              <a:rPr kumimoji="1" lang="en-US" altLang="zh-TW" b="1" dirty="0" smtClean="0">
                <a:solidFill>
                  <a:srgbClr val="0000FF"/>
                </a:solidFill>
                <a:latin typeface="Times New Roman"/>
                <a:cs typeface="Times New Roman"/>
              </a:rPr>
              <a:t>1</a:t>
            </a:r>
            <a:r>
              <a:rPr kumimoji="1" lang="zh-TW" altLang="en-US" b="1" dirty="0" smtClean="0">
                <a:solidFill>
                  <a:srgbClr val="0000FF"/>
                </a:solidFill>
                <a:latin typeface="Times New Roman"/>
                <a:cs typeface="Times New Roman"/>
              </a:rPr>
              <a:t>）</a:t>
            </a:r>
            <a:r>
              <a:rPr kumimoji="1" lang="zh-TW" altLang="en-US" b="1" dirty="0" smtClean="0">
                <a:solidFill>
                  <a:srgbClr val="0000FF"/>
                </a:solidFill>
              </a:rPr>
              <a:t>：商討日（三）</a:t>
            </a:r>
            <a:endParaRPr kumimoji="1"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8420594" cy="4903435"/>
          </a:xfrm>
        </p:spPr>
        <p:txBody>
          <a:bodyPr>
            <a:normAutofit fontScale="92500" lnSpcReduction="10000"/>
          </a:bodyPr>
          <a:lstStyle/>
          <a:p>
            <a:pPr marL="514350" lvl="0" indent="-514350">
              <a:lnSpc>
                <a:spcPct val="110000"/>
              </a:lnSpc>
              <a:buAutoNum type="arabicPeriod"/>
            </a:pPr>
            <a:r>
              <a:rPr lang="zh-TW" altLang="zh-TW" b="1" dirty="0" smtClean="0">
                <a:latin typeface="Times New Roman"/>
                <a:cs typeface="Times New Roman"/>
              </a:rPr>
              <a:t>商討</a:t>
            </a:r>
            <a:r>
              <a:rPr lang="zh-TW" altLang="zh-TW" b="1" dirty="0">
                <a:latin typeface="Times New Roman"/>
                <a:cs typeface="Times New Roman"/>
              </a:rPr>
              <a:t>日（三）商討甚麼？</a:t>
            </a:r>
            <a:endParaRPr lang="en-US" altLang="zh-TW" dirty="0">
              <a:latin typeface="Times New Roman"/>
              <a:cs typeface="Times New Roman"/>
            </a:endParaRPr>
          </a:p>
          <a:p>
            <a:pPr marL="719138" lvl="0" indent="-719138">
              <a:lnSpc>
                <a:spcPct val="110000"/>
              </a:lnSpc>
              <a:buFont typeface="+mj-lt"/>
              <a:buAutoNum type="alphaLcPeriod"/>
            </a:pPr>
            <a:r>
              <a:rPr lang="zh-TW" altLang="zh-TW" dirty="0" smtClean="0">
                <a:latin typeface="Times New Roman"/>
                <a:cs typeface="Times New Roman"/>
              </a:rPr>
              <a:t>設計普選特首選舉辦法所</a:t>
            </a:r>
            <a:r>
              <a:rPr lang="zh-TW" altLang="zh-TW" dirty="0">
                <a:latin typeface="Times New Roman"/>
                <a:cs typeface="Times New Roman"/>
              </a:rPr>
              <a:t>必須符合的基本要求</a:t>
            </a:r>
            <a:r>
              <a:rPr lang="zh-TW" altLang="zh-TW" dirty="0" smtClean="0">
                <a:latin typeface="Times New Roman"/>
                <a:cs typeface="Times New Roman"/>
              </a:rPr>
              <a:t>。</a:t>
            </a:r>
            <a:endParaRPr lang="en-US" altLang="zh-TW" dirty="0">
              <a:latin typeface="Times New Roman"/>
              <a:cs typeface="Times New Roman"/>
            </a:endParaRPr>
          </a:p>
          <a:p>
            <a:pPr marL="719138" lvl="0" indent="-719138">
              <a:lnSpc>
                <a:spcPct val="110000"/>
              </a:lnSpc>
              <a:buFont typeface="+mj-lt"/>
              <a:buAutoNum type="alphaLcPeriod"/>
            </a:pPr>
            <a:r>
              <a:rPr lang="zh-TW" altLang="zh-TW" dirty="0" smtClean="0">
                <a:latin typeface="Times New Roman"/>
                <a:cs typeface="Times New Roman"/>
              </a:rPr>
              <a:t>包含了公民提名普選特首選舉辦</a:t>
            </a:r>
            <a:r>
              <a:rPr lang="zh-TW" altLang="zh-TW" dirty="0">
                <a:latin typeface="Times New Roman"/>
                <a:cs typeface="Times New Roman"/>
              </a:rPr>
              <a:t>法的方案</a:t>
            </a:r>
            <a:r>
              <a:rPr lang="zh-TW" altLang="zh-TW" dirty="0" smtClean="0">
                <a:latin typeface="Times New Roman"/>
                <a:cs typeface="Times New Roman"/>
              </a:rPr>
              <a:t>。</a:t>
            </a:r>
            <a:endParaRPr lang="en-US" altLang="zh-TW" dirty="0">
              <a:latin typeface="Times New Roman"/>
              <a:cs typeface="Times New Roman"/>
            </a:endParaRPr>
          </a:p>
          <a:p>
            <a:pPr marL="719138" lvl="0" indent="-719138">
              <a:lnSpc>
                <a:spcPct val="110000"/>
              </a:lnSpc>
              <a:buFont typeface="+mj-lt"/>
              <a:buAutoNum type="alphaLcPeriod"/>
            </a:pPr>
            <a:r>
              <a:rPr lang="zh-TW" altLang="zh-TW" dirty="0" smtClean="0">
                <a:latin typeface="Times New Roman"/>
                <a:cs typeface="Times New Roman"/>
              </a:rPr>
              <a:t>符合</a:t>
            </a:r>
            <a:r>
              <a:rPr lang="zh-TW" altLang="zh-TW" dirty="0">
                <a:latin typeface="Times New Roman"/>
                <a:cs typeface="Times New Roman"/>
              </a:rPr>
              <a:t>「普及和平等」選舉的國際標準的普選</a:t>
            </a:r>
            <a:r>
              <a:rPr lang="zh-TW" altLang="zh-TW" dirty="0" smtClean="0">
                <a:latin typeface="Times New Roman"/>
                <a:cs typeface="Times New Roman"/>
              </a:rPr>
              <a:t>特</a:t>
            </a:r>
            <a:r>
              <a:rPr lang="en-US" altLang="zh-TW" dirty="0" smtClean="0">
                <a:latin typeface="Times New Roman"/>
                <a:cs typeface="Times New Roman"/>
              </a:rPr>
              <a:t>  </a:t>
            </a:r>
            <a:r>
              <a:rPr lang="zh-TW" altLang="zh-TW" dirty="0" smtClean="0">
                <a:latin typeface="Times New Roman"/>
                <a:cs typeface="Times New Roman"/>
              </a:rPr>
              <a:t>首選舉辦法方</a:t>
            </a:r>
            <a:r>
              <a:rPr lang="zh-TW" altLang="zh-TW" dirty="0">
                <a:latin typeface="Times New Roman"/>
                <a:cs typeface="Times New Roman"/>
              </a:rPr>
              <a:t>案</a:t>
            </a:r>
            <a:r>
              <a:rPr lang="zh-TW" altLang="zh-TW" dirty="0" smtClean="0">
                <a:latin typeface="Times New Roman"/>
                <a:cs typeface="Times New Roman"/>
              </a:rPr>
              <a:t>。</a:t>
            </a:r>
            <a:endParaRPr lang="en-US" altLang="zh-TW" dirty="0">
              <a:latin typeface="Times New Roman"/>
              <a:cs typeface="Times New Roman"/>
            </a:endParaRPr>
          </a:p>
          <a:p>
            <a:pPr marL="719138" lvl="0" indent="-719138">
              <a:lnSpc>
                <a:spcPct val="110000"/>
              </a:lnSpc>
              <a:buFont typeface="+mj-lt"/>
              <a:buAutoNum type="alphaLcPeriod"/>
            </a:pPr>
            <a:r>
              <a:rPr lang="zh-TW" altLang="zh-TW" dirty="0" smtClean="0">
                <a:latin typeface="Times New Roman"/>
                <a:cs typeface="Times New Roman"/>
              </a:rPr>
              <a:t>所有普選特首選舉辦法方</a:t>
            </a:r>
            <a:r>
              <a:rPr lang="zh-TW" altLang="zh-TW" dirty="0">
                <a:latin typeface="Times New Roman"/>
                <a:cs typeface="Times New Roman"/>
              </a:rPr>
              <a:t>案，即使不符合「普及和平等」選舉的國際標準</a:t>
            </a:r>
            <a:r>
              <a:rPr lang="zh-TW" altLang="zh-TW" dirty="0" smtClean="0">
                <a:latin typeface="Times New Roman"/>
                <a:cs typeface="Times New Roman"/>
              </a:rPr>
              <a:t>。</a:t>
            </a:r>
            <a:endParaRPr lang="en-US" altLang="zh-TW" dirty="0">
              <a:latin typeface="Times New Roman"/>
              <a:cs typeface="Times New Roman"/>
            </a:endParaRPr>
          </a:p>
          <a:p>
            <a:pPr marL="719138" lvl="0" indent="-719138">
              <a:lnSpc>
                <a:spcPct val="110000"/>
              </a:lnSpc>
              <a:buFont typeface="+mj-lt"/>
              <a:buAutoNum type="alphaLcPeriod"/>
            </a:pPr>
            <a:r>
              <a:rPr lang="zh-TW" altLang="zh-TW" dirty="0" smtClean="0">
                <a:latin typeface="Times New Roman"/>
                <a:cs typeface="Times New Roman"/>
              </a:rPr>
              <a:t>其</a:t>
            </a:r>
            <a:r>
              <a:rPr lang="zh-TW" altLang="zh-TW" dirty="0">
                <a:latin typeface="Times New Roman"/>
                <a:cs typeface="Times New Roman"/>
              </a:rPr>
              <a:t>他：＿＿＿＿＿＿＿＿＿＿＿＿＿</a:t>
            </a:r>
            <a:endParaRPr lang="en-US" altLang="zh-TW" dirty="0">
              <a:latin typeface="Times New Roman"/>
              <a:cs typeface="Times New Roman"/>
            </a:endParaRPr>
          </a:p>
          <a:p>
            <a:pPr marL="0" indent="0">
              <a:buNone/>
            </a:pPr>
            <a:endParaRPr kumimoji="1" lang="zh-TW" altLang="en-US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75845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b="1" dirty="0">
                <a:solidFill>
                  <a:srgbClr val="0000FF"/>
                </a:solidFill>
              </a:rPr>
              <a:t>主題（</a:t>
            </a:r>
            <a:r>
              <a:rPr kumimoji="1" lang="en-US" altLang="zh-TW" b="1" dirty="0">
                <a:solidFill>
                  <a:srgbClr val="0000FF"/>
                </a:solidFill>
              </a:rPr>
              <a:t>1</a:t>
            </a:r>
            <a:r>
              <a:rPr kumimoji="1" lang="zh-TW" altLang="en-US" b="1" dirty="0">
                <a:solidFill>
                  <a:srgbClr val="0000FF"/>
                </a:solidFill>
              </a:rPr>
              <a:t>）：商討</a:t>
            </a:r>
            <a:r>
              <a:rPr kumimoji="1" lang="zh-TW" altLang="en-US" b="1" dirty="0" smtClean="0">
                <a:solidFill>
                  <a:srgbClr val="0000FF"/>
                </a:solidFill>
              </a:rPr>
              <a:t>日（三）</a:t>
            </a:r>
            <a:endParaRPr kumimoji="1"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75137" y="1295400"/>
            <a:ext cx="8446253" cy="5044540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US" altLang="zh-TW" b="1" dirty="0" smtClean="0">
                <a:latin typeface="Times New Roman"/>
                <a:cs typeface="Times New Roman"/>
              </a:rPr>
              <a:t>2. </a:t>
            </a:r>
            <a:r>
              <a:rPr lang="zh-TW" altLang="zh-TW" b="1" dirty="0" smtClean="0">
                <a:latin typeface="Times New Roman"/>
                <a:cs typeface="Times New Roman"/>
              </a:rPr>
              <a:t>若商討</a:t>
            </a:r>
            <a:r>
              <a:rPr lang="zh-TW" altLang="zh-TW" b="1" dirty="0">
                <a:latin typeface="Times New Roman"/>
                <a:cs typeface="Times New Roman"/>
              </a:rPr>
              <a:t>日（三）是商討普選特首選舉辦法的方案，議決普選特首選舉辦法交付全民投票表決的方法是：</a:t>
            </a:r>
            <a:endParaRPr lang="en-US" altLang="zh-TW" dirty="0">
              <a:latin typeface="Times New Roman"/>
              <a:cs typeface="Times New Roman"/>
            </a:endParaRPr>
          </a:p>
          <a:p>
            <a:pPr marL="719138" lvl="0" indent="-719138">
              <a:buFont typeface="+mj-lt"/>
              <a:buAutoNum type="alphaLcPeriod"/>
            </a:pPr>
            <a:r>
              <a:rPr lang="zh-TW" altLang="zh-TW" dirty="0">
                <a:latin typeface="Times New Roman"/>
                <a:cs typeface="Times New Roman"/>
              </a:rPr>
              <a:t>為所有供商討的方案評分（五十分為合格分，最高是一百分）</a:t>
            </a:r>
            <a:r>
              <a:rPr lang="zh-TW" altLang="zh-TW" dirty="0" smtClean="0">
                <a:latin typeface="Times New Roman"/>
                <a:cs typeface="Times New Roman"/>
              </a:rPr>
              <a:t>。</a:t>
            </a:r>
            <a:endParaRPr lang="en-US" altLang="zh-TW" dirty="0">
              <a:latin typeface="Times New Roman"/>
              <a:cs typeface="Times New Roman"/>
            </a:endParaRPr>
          </a:p>
          <a:p>
            <a:pPr marL="719138" lvl="0" indent="-719138">
              <a:buFont typeface="+mj-lt"/>
              <a:buAutoNum type="alphaLcPeriod"/>
            </a:pPr>
            <a:r>
              <a:rPr lang="zh-TW" altLang="zh-TW" dirty="0" smtClean="0">
                <a:latin typeface="Times New Roman"/>
                <a:cs typeface="Times New Roman"/>
              </a:rPr>
              <a:t>分別確認是否支持各個供商討</a:t>
            </a:r>
            <a:r>
              <a:rPr lang="zh-TW" altLang="zh-TW" dirty="0">
                <a:latin typeface="Times New Roman"/>
                <a:cs typeface="Times New Roman"/>
              </a:rPr>
              <a:t>的方案</a:t>
            </a:r>
            <a:r>
              <a:rPr lang="zh-TW" altLang="zh-TW" dirty="0" smtClean="0">
                <a:latin typeface="Times New Roman"/>
                <a:cs typeface="Times New Roman"/>
              </a:rPr>
              <a:t>。</a:t>
            </a:r>
            <a:endParaRPr lang="en-US" altLang="zh-TW" dirty="0">
              <a:latin typeface="Times New Roman"/>
              <a:cs typeface="Times New Roman"/>
            </a:endParaRPr>
          </a:p>
          <a:p>
            <a:pPr marL="719138" lvl="0" indent="-719138">
              <a:buFont typeface="+mj-lt"/>
              <a:buAutoNum type="alphaLcPeriod"/>
            </a:pPr>
            <a:r>
              <a:rPr lang="zh-TW" altLang="zh-TW" dirty="0" smtClean="0">
                <a:latin typeface="Times New Roman"/>
                <a:cs typeface="Times New Roman"/>
              </a:rPr>
              <a:t>在所有供商討</a:t>
            </a:r>
            <a:r>
              <a:rPr lang="zh-TW" altLang="zh-TW" dirty="0">
                <a:latin typeface="Times New Roman"/>
                <a:cs typeface="Times New Roman"/>
              </a:rPr>
              <a:t>的方案選出數個（三或五個）</a:t>
            </a:r>
            <a:r>
              <a:rPr lang="zh-TW" altLang="zh-TW" dirty="0" smtClean="0">
                <a:latin typeface="Times New Roman"/>
                <a:cs typeface="Times New Roman"/>
              </a:rPr>
              <a:t>。</a:t>
            </a:r>
            <a:endParaRPr lang="en-US" altLang="zh-TW" dirty="0">
              <a:latin typeface="Times New Roman"/>
              <a:cs typeface="Times New Roman"/>
            </a:endParaRPr>
          </a:p>
          <a:p>
            <a:pPr marL="719138" lvl="0" indent="-719138">
              <a:buFont typeface="+mj-lt"/>
              <a:buAutoNum type="alphaLcPeriod"/>
            </a:pPr>
            <a:r>
              <a:rPr lang="zh-TW" altLang="zh-TW" dirty="0" smtClean="0">
                <a:latin typeface="Times New Roman"/>
                <a:cs typeface="Times New Roman"/>
              </a:rPr>
              <a:t>在所有供商討</a:t>
            </a:r>
            <a:r>
              <a:rPr lang="zh-TW" altLang="zh-TW" dirty="0">
                <a:latin typeface="Times New Roman"/>
                <a:cs typeface="Times New Roman"/>
              </a:rPr>
              <a:t>的方案選出一個</a:t>
            </a:r>
            <a:r>
              <a:rPr lang="zh-TW" altLang="zh-TW" dirty="0" smtClean="0">
                <a:latin typeface="Times New Roman"/>
                <a:cs typeface="Times New Roman"/>
              </a:rPr>
              <a:t>。</a:t>
            </a:r>
            <a:endParaRPr lang="en-US" altLang="zh-TW" dirty="0">
              <a:latin typeface="Times New Roman"/>
              <a:cs typeface="Times New Roman"/>
            </a:endParaRPr>
          </a:p>
          <a:p>
            <a:pPr marL="719138" lvl="0" indent="-719138">
              <a:buFont typeface="+mj-lt"/>
              <a:buAutoNum type="alphaLcPeriod"/>
            </a:pPr>
            <a:r>
              <a:rPr lang="zh-TW" altLang="zh-TW" dirty="0" smtClean="0">
                <a:latin typeface="Times New Roman"/>
                <a:cs typeface="Times New Roman"/>
              </a:rPr>
              <a:t>其</a:t>
            </a:r>
            <a:r>
              <a:rPr lang="zh-TW" altLang="zh-TW" dirty="0">
                <a:latin typeface="Times New Roman"/>
                <a:cs typeface="Times New Roman"/>
              </a:rPr>
              <a:t>他：＿＿＿＿＿＿＿＿＿＿＿＿＿</a:t>
            </a:r>
            <a:endParaRPr lang="en-US" altLang="zh-TW" dirty="0">
              <a:latin typeface="Times New Roman"/>
              <a:cs typeface="Times New Roman"/>
            </a:endParaRPr>
          </a:p>
          <a:p>
            <a:pPr marL="0" indent="0">
              <a:buNone/>
            </a:pPr>
            <a:endParaRPr kumimoji="1" lang="zh-TW" altLang="en-US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21462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b="1" dirty="0">
                <a:solidFill>
                  <a:srgbClr val="0000FF"/>
                </a:solidFill>
              </a:rPr>
              <a:t>主題（</a:t>
            </a:r>
            <a:r>
              <a:rPr kumimoji="1" lang="en-US" altLang="zh-TW" b="1" dirty="0">
                <a:solidFill>
                  <a:srgbClr val="0000FF"/>
                </a:solidFill>
              </a:rPr>
              <a:t>1</a:t>
            </a:r>
            <a:r>
              <a:rPr kumimoji="1" lang="zh-TW" altLang="en-US" b="1" dirty="0">
                <a:solidFill>
                  <a:srgbClr val="0000FF"/>
                </a:solidFill>
              </a:rPr>
              <a:t>）：商討</a:t>
            </a:r>
            <a:r>
              <a:rPr kumimoji="1" lang="zh-TW" altLang="en-US" b="1" dirty="0" smtClean="0">
                <a:solidFill>
                  <a:srgbClr val="0000FF"/>
                </a:solidFill>
              </a:rPr>
              <a:t>日（三）</a:t>
            </a:r>
            <a:endParaRPr kumimoji="1"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199" y="1600200"/>
            <a:ext cx="8446253" cy="4916263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altLang="zh-TW" b="1" dirty="0" smtClean="0">
                <a:latin typeface="Times New Roman"/>
                <a:cs typeface="Times New Roman"/>
              </a:rPr>
              <a:t>3. </a:t>
            </a:r>
            <a:r>
              <a:rPr lang="zh-TW" altLang="zh-TW" b="1" dirty="0" smtClean="0">
                <a:latin typeface="Times New Roman"/>
                <a:cs typeface="Times New Roman"/>
              </a:rPr>
              <a:t>誰可參與商討</a:t>
            </a:r>
            <a:r>
              <a:rPr lang="zh-TW" altLang="zh-TW" b="1" dirty="0">
                <a:latin typeface="Times New Roman"/>
                <a:cs typeface="Times New Roman"/>
              </a:rPr>
              <a:t>日（三）的議決程序？</a:t>
            </a:r>
            <a:endParaRPr lang="en-US" altLang="zh-TW" dirty="0">
              <a:latin typeface="Times New Roman"/>
              <a:cs typeface="Times New Roman"/>
            </a:endParaRPr>
          </a:p>
          <a:p>
            <a:pPr marL="719138" lvl="0" indent="-719138">
              <a:buFont typeface="+mj-lt"/>
              <a:buAutoNum type="alphaLcPeriod"/>
            </a:pPr>
            <a:r>
              <a:rPr lang="zh-TW" altLang="zh-TW" dirty="0">
                <a:latin typeface="Times New Roman"/>
                <a:cs typeface="Times New Roman"/>
              </a:rPr>
              <a:t>所有參與過商討日（三）的人</a:t>
            </a:r>
            <a:r>
              <a:rPr lang="zh-TW" altLang="zh-TW" dirty="0" smtClean="0">
                <a:latin typeface="Times New Roman"/>
                <a:cs typeface="Times New Roman"/>
              </a:rPr>
              <a:t>。</a:t>
            </a:r>
            <a:endParaRPr lang="en-US" altLang="zh-TW" dirty="0">
              <a:latin typeface="Times New Roman"/>
              <a:cs typeface="Times New Roman"/>
            </a:endParaRPr>
          </a:p>
          <a:p>
            <a:pPr marL="719138" lvl="0" indent="-719138">
              <a:buFont typeface="+mj-lt"/>
              <a:buAutoNum type="alphaLcPeriod"/>
            </a:pPr>
            <a:r>
              <a:rPr lang="zh-TW" altLang="zh-TW" dirty="0" smtClean="0">
                <a:latin typeface="Times New Roman"/>
                <a:cs typeface="Times New Roman"/>
              </a:rPr>
              <a:t>參與過商討</a:t>
            </a:r>
            <a:r>
              <a:rPr lang="zh-TW" altLang="zh-TW" dirty="0">
                <a:latin typeface="Times New Roman"/>
                <a:cs typeface="Times New Roman"/>
              </a:rPr>
              <a:t>日（三）並簽訂了和平佔中意向書的人</a:t>
            </a:r>
            <a:r>
              <a:rPr lang="zh-TW" altLang="zh-TW" dirty="0" smtClean="0">
                <a:latin typeface="Times New Roman"/>
                <a:cs typeface="Times New Roman"/>
              </a:rPr>
              <a:t>。</a:t>
            </a:r>
            <a:endParaRPr lang="en-US" altLang="zh-TW" dirty="0">
              <a:latin typeface="Times New Roman"/>
              <a:cs typeface="Times New Roman"/>
            </a:endParaRPr>
          </a:p>
          <a:p>
            <a:pPr marL="719138" lvl="0" indent="-719138">
              <a:buFont typeface="+mj-lt"/>
              <a:buAutoNum type="alphaLcPeriod"/>
            </a:pPr>
            <a:r>
              <a:rPr lang="zh-TW" altLang="zh-TW" dirty="0" smtClean="0">
                <a:latin typeface="Times New Roman"/>
                <a:cs typeface="Times New Roman"/>
              </a:rPr>
              <a:t>參與過商討</a:t>
            </a:r>
            <a:r>
              <a:rPr lang="zh-TW" altLang="zh-TW" dirty="0">
                <a:latin typeface="Times New Roman"/>
                <a:cs typeface="Times New Roman"/>
              </a:rPr>
              <a:t>日（一）或（二）並簽訂了和平佔中意向書的人</a:t>
            </a:r>
            <a:r>
              <a:rPr lang="zh-TW" altLang="zh-TW" dirty="0" smtClean="0">
                <a:latin typeface="Times New Roman"/>
                <a:cs typeface="Times New Roman"/>
              </a:rPr>
              <a:t>。</a:t>
            </a:r>
            <a:endParaRPr lang="en-US" altLang="zh-TW" dirty="0">
              <a:latin typeface="Times New Roman"/>
              <a:cs typeface="Times New Roman"/>
            </a:endParaRPr>
          </a:p>
          <a:p>
            <a:pPr marL="719138" lvl="0" indent="-719138">
              <a:buFont typeface="+mj-lt"/>
              <a:buAutoNum type="alphaLcPeriod"/>
            </a:pPr>
            <a:r>
              <a:rPr lang="zh-TW" altLang="zh-TW" dirty="0" smtClean="0">
                <a:latin typeface="Times New Roman"/>
                <a:cs typeface="Times New Roman"/>
              </a:rPr>
              <a:t>簽訂</a:t>
            </a:r>
            <a:r>
              <a:rPr lang="zh-TW" altLang="zh-TW" dirty="0">
                <a:latin typeface="Times New Roman"/>
                <a:cs typeface="Times New Roman"/>
              </a:rPr>
              <a:t>了和平佔中意向書的人</a:t>
            </a:r>
            <a:r>
              <a:rPr lang="zh-TW" altLang="zh-TW" dirty="0" smtClean="0">
                <a:latin typeface="Times New Roman"/>
                <a:cs typeface="Times New Roman"/>
              </a:rPr>
              <a:t>。</a:t>
            </a:r>
            <a:endParaRPr lang="en-US" altLang="zh-TW" dirty="0">
              <a:latin typeface="Times New Roman"/>
              <a:cs typeface="Times New Roman"/>
            </a:endParaRPr>
          </a:p>
          <a:p>
            <a:pPr marL="719138" lvl="0" indent="-719138">
              <a:buFont typeface="+mj-lt"/>
              <a:buAutoNum type="alphaLcPeriod"/>
            </a:pPr>
            <a:r>
              <a:rPr lang="zh-TW" altLang="zh-TW" dirty="0" smtClean="0">
                <a:latin typeface="Times New Roman"/>
                <a:cs typeface="Times New Roman"/>
              </a:rPr>
              <a:t>其</a:t>
            </a:r>
            <a:r>
              <a:rPr lang="zh-TW" altLang="zh-TW" dirty="0">
                <a:latin typeface="Times New Roman"/>
                <a:cs typeface="Times New Roman"/>
              </a:rPr>
              <a:t>他：＿＿＿＿＿＿＿＿＿＿＿＿＿</a:t>
            </a:r>
            <a:endParaRPr lang="en-US" altLang="zh-TW" dirty="0">
              <a:latin typeface="Times New Roman"/>
              <a:cs typeface="Times New Roman"/>
            </a:endParaRPr>
          </a:p>
          <a:p>
            <a:pPr marL="0" indent="0">
              <a:buNone/>
            </a:pPr>
            <a:endParaRPr kumimoji="1" lang="zh-TW" altLang="en-US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21462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b="1" dirty="0">
                <a:solidFill>
                  <a:srgbClr val="0000FF"/>
                </a:solidFill>
              </a:rPr>
              <a:t>主題</a:t>
            </a:r>
            <a:r>
              <a:rPr kumimoji="1" lang="zh-TW" altLang="en-US" b="1" dirty="0" smtClean="0">
                <a:solidFill>
                  <a:srgbClr val="0000FF"/>
                </a:solidFill>
              </a:rPr>
              <a:t>（</a:t>
            </a:r>
            <a:r>
              <a:rPr kumimoji="1" lang="en-US" altLang="zh-TW" b="1" dirty="0" smtClean="0">
                <a:solidFill>
                  <a:srgbClr val="0000FF"/>
                </a:solidFill>
              </a:rPr>
              <a:t>2</a:t>
            </a:r>
            <a:r>
              <a:rPr kumimoji="1" lang="zh-TW" altLang="en-US" b="1" dirty="0" smtClean="0">
                <a:solidFill>
                  <a:srgbClr val="0000FF"/>
                </a:solidFill>
              </a:rPr>
              <a:t>）</a:t>
            </a:r>
            <a:r>
              <a:rPr kumimoji="1" lang="zh-TW" altLang="en-US" b="1" dirty="0">
                <a:solidFill>
                  <a:srgbClr val="0000FF"/>
                </a:solidFill>
              </a:rPr>
              <a:t>：</a:t>
            </a:r>
            <a:r>
              <a:rPr lang="zh-TW" altLang="zh-TW" b="1" dirty="0" smtClean="0">
                <a:solidFill>
                  <a:srgbClr val="0000FF"/>
                </a:solidFill>
              </a:rPr>
              <a:t>第一輪</a:t>
            </a:r>
            <a:r>
              <a:rPr lang="zh-TW" altLang="zh-TW" b="1" dirty="0">
                <a:solidFill>
                  <a:srgbClr val="0000FF"/>
                </a:solidFill>
              </a:rPr>
              <a:t>全民投票</a:t>
            </a:r>
            <a:r>
              <a:rPr lang="en-US" altLang="zh-TW" dirty="0">
                <a:solidFill>
                  <a:srgbClr val="0000FF"/>
                </a:solidFill>
              </a:rPr>
              <a:t> </a:t>
            </a:r>
            <a:endParaRPr kumimoji="1"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199" y="1600200"/>
            <a:ext cx="8407765" cy="4864952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altLang="zh-TW" b="1" dirty="0" smtClean="0">
                <a:latin typeface="Times New Roman"/>
                <a:cs typeface="Times New Roman"/>
              </a:rPr>
              <a:t>4. </a:t>
            </a:r>
            <a:r>
              <a:rPr lang="zh-TW" altLang="zh-TW" b="1" dirty="0" smtClean="0">
                <a:latin typeface="Times New Roman"/>
                <a:cs typeface="Times New Roman"/>
              </a:rPr>
              <a:t>第一輪</a:t>
            </a:r>
            <a:r>
              <a:rPr lang="zh-TW" altLang="zh-TW" b="1" dirty="0">
                <a:latin typeface="Times New Roman"/>
                <a:cs typeface="Times New Roman"/>
              </a:rPr>
              <a:t>全民投票所要表決的是：</a:t>
            </a:r>
            <a:endParaRPr lang="en-US" altLang="zh-TW" dirty="0">
              <a:latin typeface="Times New Roman"/>
              <a:cs typeface="Times New Roman"/>
            </a:endParaRPr>
          </a:p>
          <a:p>
            <a:pPr marL="719138" lvl="0" indent="-719138">
              <a:buFont typeface="+mj-lt"/>
              <a:buAutoNum type="alphaLcPeriod"/>
            </a:pPr>
            <a:r>
              <a:rPr lang="zh-TW" altLang="zh-TW" dirty="0">
                <a:latin typeface="Times New Roman"/>
                <a:cs typeface="Times New Roman"/>
              </a:rPr>
              <a:t>特首選舉辦法必須包括公民提名</a:t>
            </a:r>
            <a:r>
              <a:rPr lang="zh-TW" altLang="zh-TW" dirty="0" smtClean="0">
                <a:latin typeface="Times New Roman"/>
                <a:cs typeface="Times New Roman"/>
              </a:rPr>
              <a:t>。</a:t>
            </a:r>
            <a:endParaRPr lang="en-US" altLang="zh-TW" dirty="0">
              <a:latin typeface="Times New Roman"/>
              <a:cs typeface="Times New Roman"/>
            </a:endParaRPr>
          </a:p>
          <a:p>
            <a:pPr marL="719138" lvl="0" indent="-719138">
              <a:buFont typeface="+mj-lt"/>
              <a:buAutoNum type="alphaLcPeriod"/>
            </a:pPr>
            <a:r>
              <a:rPr lang="en-US" altLang="zh-TW" dirty="0" smtClean="0"/>
              <a:t>選擇</a:t>
            </a:r>
            <a:r>
              <a:rPr lang="en-US" altLang="zh-TW" dirty="0"/>
              <a:t>特首選舉辦法的</a:t>
            </a:r>
            <a:r>
              <a:rPr lang="zh-TW" altLang="zh-TW" dirty="0"/>
              <a:t>具體</a:t>
            </a:r>
            <a:r>
              <a:rPr lang="en-US" altLang="zh-TW" dirty="0"/>
              <a:t>方案</a:t>
            </a:r>
            <a:r>
              <a:rPr lang="en-US" altLang="zh-TW" dirty="0" smtClean="0"/>
              <a:t>。</a:t>
            </a:r>
          </a:p>
          <a:p>
            <a:pPr marL="719138" lvl="0" indent="-719138">
              <a:buFont typeface="+mj-lt"/>
              <a:buAutoNum type="alphaLcPeriod"/>
            </a:pPr>
            <a:r>
              <a:rPr lang="zh-TW" altLang="zh-TW" dirty="0" smtClean="0">
                <a:latin typeface="Times New Roman"/>
                <a:cs typeface="Times New Roman"/>
              </a:rPr>
              <a:t>其</a:t>
            </a:r>
            <a:r>
              <a:rPr lang="zh-TW" altLang="zh-TW" dirty="0">
                <a:latin typeface="Times New Roman"/>
                <a:cs typeface="Times New Roman"/>
              </a:rPr>
              <a:t>他：＿＿＿＿＿＿＿＿＿＿＿＿＿</a:t>
            </a:r>
            <a:endParaRPr lang="en-US" altLang="zh-TW" dirty="0">
              <a:latin typeface="Times New Roman"/>
              <a:cs typeface="Times New Roman"/>
            </a:endParaRPr>
          </a:p>
          <a:p>
            <a:pPr marL="0" indent="0">
              <a:buNone/>
            </a:pPr>
            <a:endParaRPr kumimoji="1" lang="zh-TW" altLang="en-US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68078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b="1" dirty="0">
                <a:solidFill>
                  <a:srgbClr val="0000FF"/>
                </a:solidFill>
              </a:rPr>
              <a:t>主題</a:t>
            </a:r>
            <a:r>
              <a:rPr kumimoji="1" lang="zh-TW" altLang="en-US" b="1" dirty="0" smtClean="0">
                <a:solidFill>
                  <a:srgbClr val="0000FF"/>
                </a:solidFill>
              </a:rPr>
              <a:t>（</a:t>
            </a:r>
            <a:r>
              <a:rPr kumimoji="1" lang="en-US" altLang="zh-TW" b="1" dirty="0" smtClean="0">
                <a:solidFill>
                  <a:srgbClr val="0000FF"/>
                </a:solidFill>
              </a:rPr>
              <a:t>2</a:t>
            </a:r>
            <a:r>
              <a:rPr kumimoji="1" lang="zh-TW" altLang="en-US" b="1" dirty="0" smtClean="0">
                <a:solidFill>
                  <a:srgbClr val="0000FF"/>
                </a:solidFill>
              </a:rPr>
              <a:t>）</a:t>
            </a:r>
            <a:r>
              <a:rPr kumimoji="1" lang="zh-TW" altLang="en-US" b="1" dirty="0">
                <a:solidFill>
                  <a:srgbClr val="0000FF"/>
                </a:solidFill>
              </a:rPr>
              <a:t>：</a:t>
            </a:r>
            <a:r>
              <a:rPr lang="zh-TW" altLang="zh-TW" b="1" dirty="0" smtClean="0">
                <a:solidFill>
                  <a:srgbClr val="0000FF"/>
                </a:solidFill>
              </a:rPr>
              <a:t>第一輪</a:t>
            </a:r>
            <a:r>
              <a:rPr lang="zh-TW" altLang="zh-TW" b="1" dirty="0">
                <a:solidFill>
                  <a:srgbClr val="0000FF"/>
                </a:solidFill>
              </a:rPr>
              <a:t>全民投票</a:t>
            </a:r>
            <a:r>
              <a:rPr lang="en-US" altLang="zh-TW" dirty="0">
                <a:solidFill>
                  <a:srgbClr val="0000FF"/>
                </a:solidFill>
              </a:rPr>
              <a:t> </a:t>
            </a:r>
            <a:endParaRPr kumimoji="1"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8497570" cy="5159989"/>
          </a:xfrm>
        </p:spPr>
        <p:txBody>
          <a:bodyPr>
            <a:normAutofit fontScale="77500" lnSpcReduction="20000"/>
          </a:bodyPr>
          <a:lstStyle/>
          <a:p>
            <a:pPr marL="0" lvl="0" indent="0" algn="just">
              <a:lnSpc>
                <a:spcPct val="110000"/>
              </a:lnSpc>
              <a:buNone/>
            </a:pPr>
            <a:r>
              <a:rPr lang="en-US" altLang="zh-TW" b="1" dirty="0">
                <a:latin typeface="Times New Roman"/>
                <a:cs typeface="Times New Roman"/>
              </a:rPr>
              <a:t>5</a:t>
            </a:r>
            <a:r>
              <a:rPr lang="en-US" altLang="zh-TW" b="1" dirty="0" smtClean="0">
                <a:latin typeface="Times New Roman"/>
                <a:cs typeface="Times New Roman"/>
              </a:rPr>
              <a:t>. </a:t>
            </a:r>
            <a:r>
              <a:rPr lang="zh-TW" altLang="en-US" b="1" dirty="0" smtClean="0"/>
              <a:t>若</a:t>
            </a:r>
            <a:r>
              <a:rPr lang="zh-TW" altLang="en-US" b="1" dirty="0"/>
              <a:t>第一輪全民投票是要選擇方案</a:t>
            </a:r>
            <a:r>
              <a:rPr lang="en-US" dirty="0"/>
              <a:t> </a:t>
            </a:r>
            <a:r>
              <a:rPr lang="zh-TW" altLang="zh-TW" b="1" dirty="0" smtClean="0">
                <a:latin typeface="Times New Roman"/>
                <a:cs typeface="Times New Roman"/>
              </a:rPr>
              <a:t>，</a:t>
            </a:r>
            <a:r>
              <a:rPr lang="zh-TW" altLang="zh-TW" b="1" dirty="0">
                <a:latin typeface="Times New Roman"/>
                <a:cs typeface="Times New Roman"/>
              </a:rPr>
              <a:t>供第一輪全民投票會表決的方案是：</a:t>
            </a:r>
            <a:endParaRPr lang="en-US" altLang="zh-TW" dirty="0">
              <a:latin typeface="Times New Roman"/>
              <a:cs typeface="Times New Roman"/>
            </a:endParaRPr>
          </a:p>
          <a:p>
            <a:pPr marL="808038" indent="-808038">
              <a:lnSpc>
                <a:spcPct val="110000"/>
              </a:lnSpc>
              <a:buFont typeface="+mj-lt"/>
              <a:buAutoNum type="alphaLcPeriod"/>
            </a:pPr>
            <a:r>
              <a:rPr lang="en-US" dirty="0">
                <a:latin typeface="新細明體"/>
                <a:ea typeface="新細明體"/>
                <a:cs typeface="新細明體"/>
              </a:rPr>
              <a:t>在商討日（三）方案議決程序中排行最高的那一個方案。（評分最高的、或得最多人確認支持的、或最多人選擇的一個方案。</a:t>
            </a:r>
            <a:r>
              <a:rPr lang="en-US" dirty="0" smtClean="0">
                <a:latin typeface="新細明體"/>
                <a:ea typeface="新細明體"/>
                <a:cs typeface="新細明體"/>
              </a:rPr>
              <a:t>）</a:t>
            </a:r>
            <a:endParaRPr lang="en-US" dirty="0">
              <a:latin typeface="新細明體"/>
              <a:ea typeface="新細明體"/>
              <a:cs typeface="新細明體"/>
            </a:endParaRPr>
          </a:p>
          <a:p>
            <a:pPr marL="808038" indent="-808038">
              <a:lnSpc>
                <a:spcPct val="110000"/>
              </a:lnSpc>
              <a:buFont typeface="+mj-lt"/>
              <a:buAutoNum type="alphaLcPeriod"/>
            </a:pPr>
            <a:r>
              <a:rPr lang="zh-TW" altLang="zh-TW" dirty="0" smtClean="0">
                <a:latin typeface="Times New Roman"/>
                <a:cs typeface="Times New Roman"/>
              </a:rPr>
              <a:t>在商討</a:t>
            </a:r>
            <a:r>
              <a:rPr lang="zh-TW" altLang="zh-TW" dirty="0">
                <a:latin typeface="Times New Roman"/>
                <a:cs typeface="Times New Roman"/>
              </a:rPr>
              <a:t>日（三）方案議決程序中排行最高的數個方案。（評分最高的、或得最多人確認支持的、或最多人選擇的數個方案。</a:t>
            </a:r>
            <a:r>
              <a:rPr lang="zh-TW" altLang="zh-TW" dirty="0" smtClean="0">
                <a:latin typeface="Times New Roman"/>
                <a:cs typeface="Times New Roman"/>
              </a:rPr>
              <a:t>）</a:t>
            </a:r>
            <a:endParaRPr lang="en-US" altLang="zh-TW" dirty="0">
              <a:latin typeface="Times New Roman"/>
              <a:cs typeface="Times New Roman"/>
            </a:endParaRPr>
          </a:p>
          <a:p>
            <a:pPr marL="808038" indent="-808038">
              <a:lnSpc>
                <a:spcPct val="110000"/>
              </a:lnSpc>
              <a:buFont typeface="+mj-lt"/>
              <a:buAutoNum type="alphaLcPeriod"/>
            </a:pPr>
            <a:r>
              <a:rPr lang="zh-TW" altLang="zh-TW" dirty="0" smtClean="0">
                <a:latin typeface="Times New Roman"/>
                <a:cs typeface="Times New Roman"/>
              </a:rPr>
              <a:t>在商討</a:t>
            </a:r>
            <a:r>
              <a:rPr lang="zh-TW" altLang="zh-TW" dirty="0">
                <a:latin typeface="Times New Roman"/>
                <a:cs typeface="Times New Roman"/>
              </a:rPr>
              <a:t>日（三）方案議決程序中合格的方案。（評分合格的、或起碼有百份之五十的人確認支持的、或起碼有百份之五十的人選擇的方案。</a:t>
            </a:r>
            <a:r>
              <a:rPr lang="zh-TW" altLang="zh-TW" dirty="0" smtClean="0">
                <a:latin typeface="Times New Roman"/>
                <a:cs typeface="Times New Roman"/>
              </a:rPr>
              <a:t>）</a:t>
            </a:r>
            <a:endParaRPr lang="en-US" altLang="zh-TW" dirty="0">
              <a:latin typeface="Times New Roman"/>
              <a:cs typeface="Times New Roman"/>
            </a:endParaRPr>
          </a:p>
          <a:p>
            <a:pPr marL="808038" indent="-808038">
              <a:lnSpc>
                <a:spcPct val="110000"/>
              </a:lnSpc>
              <a:buFont typeface="+mj-lt"/>
              <a:buAutoNum type="alphaLcPeriod"/>
            </a:pPr>
            <a:r>
              <a:rPr lang="zh-TW" altLang="zh-TW" dirty="0" smtClean="0">
                <a:latin typeface="Times New Roman"/>
                <a:cs typeface="Times New Roman"/>
              </a:rPr>
              <a:t>所有供商討</a:t>
            </a:r>
            <a:r>
              <a:rPr lang="zh-TW" altLang="zh-TW" dirty="0">
                <a:latin typeface="Times New Roman"/>
                <a:cs typeface="Times New Roman"/>
              </a:rPr>
              <a:t>的方案</a:t>
            </a:r>
            <a:r>
              <a:rPr lang="zh-TW" altLang="zh-TW" dirty="0" smtClean="0">
                <a:latin typeface="Times New Roman"/>
                <a:cs typeface="Times New Roman"/>
              </a:rPr>
              <a:t>。</a:t>
            </a:r>
            <a:endParaRPr lang="en-US" altLang="zh-TW" dirty="0">
              <a:latin typeface="Times New Roman"/>
              <a:cs typeface="Times New Roman"/>
            </a:endParaRPr>
          </a:p>
          <a:p>
            <a:pPr marL="808038" indent="-808038">
              <a:lnSpc>
                <a:spcPct val="110000"/>
              </a:lnSpc>
              <a:buFont typeface="+mj-lt"/>
              <a:buAutoNum type="alphaLcPeriod"/>
            </a:pPr>
            <a:r>
              <a:rPr lang="zh-TW" altLang="zh-TW" dirty="0" smtClean="0">
                <a:latin typeface="Times New Roman"/>
                <a:cs typeface="Times New Roman"/>
              </a:rPr>
              <a:t>其</a:t>
            </a:r>
            <a:r>
              <a:rPr lang="zh-TW" altLang="zh-TW" dirty="0">
                <a:latin typeface="Times New Roman"/>
                <a:cs typeface="Times New Roman"/>
              </a:rPr>
              <a:t>他：＿＿＿＿＿＿＿＿＿＿＿＿＿</a:t>
            </a:r>
            <a:endParaRPr lang="en-US" altLang="zh-TW" dirty="0">
              <a:latin typeface="Times New Roman"/>
              <a:cs typeface="Times New Roman"/>
            </a:endParaRPr>
          </a:p>
          <a:p>
            <a:pPr marL="0" indent="0">
              <a:lnSpc>
                <a:spcPct val="110000"/>
              </a:lnSpc>
              <a:buNone/>
            </a:pPr>
            <a:endParaRPr kumimoji="1" lang="zh-TW" altLang="en-US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272759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b="1" dirty="0">
                <a:solidFill>
                  <a:srgbClr val="0000FF"/>
                </a:solidFill>
              </a:rPr>
              <a:t>主題（</a:t>
            </a:r>
            <a:r>
              <a:rPr kumimoji="1" lang="en-US" altLang="zh-TW" b="1" dirty="0">
                <a:solidFill>
                  <a:srgbClr val="0000FF"/>
                </a:solidFill>
              </a:rPr>
              <a:t>2</a:t>
            </a:r>
            <a:r>
              <a:rPr kumimoji="1" lang="zh-TW" altLang="en-US" b="1" dirty="0" smtClean="0">
                <a:solidFill>
                  <a:srgbClr val="0000FF"/>
                </a:solidFill>
              </a:rPr>
              <a:t>）：</a:t>
            </a:r>
            <a:r>
              <a:rPr lang="zh-TW" altLang="zh-TW" b="1" dirty="0" smtClean="0">
                <a:solidFill>
                  <a:srgbClr val="0000FF"/>
                </a:solidFill>
              </a:rPr>
              <a:t>第一輪</a:t>
            </a:r>
            <a:r>
              <a:rPr lang="zh-TW" altLang="zh-TW" b="1" dirty="0">
                <a:solidFill>
                  <a:srgbClr val="0000FF"/>
                </a:solidFill>
              </a:rPr>
              <a:t>全民投票</a:t>
            </a:r>
            <a:r>
              <a:rPr lang="en-US" altLang="zh-TW" dirty="0">
                <a:solidFill>
                  <a:srgbClr val="0000FF"/>
                </a:solidFill>
              </a:rPr>
              <a:t> </a:t>
            </a:r>
            <a:endParaRPr kumimoji="1"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8459658" cy="5053462"/>
          </a:xfrm>
        </p:spPr>
        <p:txBody>
          <a:bodyPr>
            <a:normAutofit fontScale="77500" lnSpcReduction="20000"/>
          </a:bodyPr>
          <a:lstStyle/>
          <a:p>
            <a:pPr marL="0" lvl="0" indent="0">
              <a:buNone/>
            </a:pPr>
            <a:r>
              <a:rPr lang="en-US" altLang="zh-TW" b="1" dirty="0" smtClean="0">
                <a:latin typeface="Times New Roman"/>
                <a:cs typeface="Times New Roman"/>
              </a:rPr>
              <a:t>6.</a:t>
            </a:r>
            <a:r>
              <a:rPr lang="zh-TW" altLang="zh-TW" b="1" dirty="0">
                <a:latin typeface="Times New Roman"/>
                <a:cs typeface="Times New Roman"/>
              </a:rPr>
              <a:t>第一輪全民投票表決的方式是：</a:t>
            </a:r>
            <a:endParaRPr lang="en-US" altLang="zh-TW" dirty="0">
              <a:latin typeface="Times New Roman"/>
              <a:cs typeface="Times New Roman"/>
            </a:endParaRPr>
          </a:p>
          <a:p>
            <a:pPr marL="719138" indent="-719138">
              <a:buFont typeface="+mj-lt"/>
              <a:buAutoNum type="alphaLcPeriod"/>
            </a:pPr>
            <a:r>
              <a:rPr lang="en-US" sz="3300" dirty="0">
                <a:latin typeface="新細明體"/>
                <a:ea typeface="新細明體"/>
                <a:cs typeface="新細明體"/>
              </a:rPr>
              <a:t>確認是否支持商討日（三）議決的那一個方案</a:t>
            </a:r>
            <a:r>
              <a:rPr lang="en-US" sz="3300" dirty="0" smtClean="0">
                <a:latin typeface="新細明體"/>
                <a:ea typeface="新細明體"/>
                <a:cs typeface="新細明體"/>
              </a:rPr>
              <a:t>。</a:t>
            </a:r>
            <a:endParaRPr lang="en-US" sz="3300" dirty="0">
              <a:latin typeface="新細明體"/>
              <a:ea typeface="新細明體"/>
              <a:cs typeface="新細明體"/>
            </a:endParaRPr>
          </a:p>
          <a:p>
            <a:pPr marL="719138" indent="-719138">
              <a:buFont typeface="+mj-lt"/>
              <a:buAutoNum type="alphaLcPeriod"/>
            </a:pPr>
            <a:r>
              <a:rPr lang="en-US" sz="3300" dirty="0" smtClean="0">
                <a:latin typeface="新細明體"/>
                <a:ea typeface="新細明體"/>
                <a:cs typeface="新細明體"/>
              </a:rPr>
              <a:t>若有</a:t>
            </a:r>
            <a:r>
              <a:rPr lang="en-US" sz="3300" dirty="0">
                <a:latin typeface="新細明體"/>
                <a:ea typeface="新細明體"/>
                <a:cs typeface="新細明體"/>
              </a:rPr>
              <a:t>多個方案供選擇</a:t>
            </a:r>
            <a:r>
              <a:rPr lang="en-US" sz="3300" dirty="0" smtClean="0">
                <a:latin typeface="新細明體"/>
                <a:ea typeface="新細明體"/>
                <a:cs typeface="新細明體"/>
              </a:rPr>
              <a:t>，</a:t>
            </a:r>
            <a:r>
              <a:rPr lang="zh-TW" altLang="zh-TW" sz="3300" dirty="0" smtClean="0">
                <a:latin typeface="新細明體"/>
                <a:ea typeface="新細明體"/>
                <a:cs typeface="新細明體"/>
              </a:rPr>
              <a:t>選擇</a:t>
            </a:r>
            <a:r>
              <a:rPr lang="zh-TW" altLang="en-US" sz="3300" dirty="0" smtClean="0">
                <a:latin typeface="新細明體"/>
                <a:ea typeface="新細明體"/>
                <a:cs typeface="新細明體"/>
              </a:rPr>
              <a:t>其中</a:t>
            </a:r>
            <a:r>
              <a:rPr lang="zh-TW" altLang="zh-TW" sz="3300" dirty="0" smtClean="0">
                <a:latin typeface="新細明體"/>
                <a:ea typeface="新細明體"/>
                <a:cs typeface="新細明體"/>
              </a:rPr>
              <a:t>一個</a:t>
            </a:r>
            <a:r>
              <a:rPr lang="zh-TW" altLang="zh-TW" sz="3300" dirty="0">
                <a:latin typeface="新細明體"/>
                <a:ea typeface="新細明體"/>
                <a:cs typeface="新細明體"/>
              </a:rPr>
              <a:t>。交特區政府的方案就是最多人選擇的方案</a:t>
            </a:r>
            <a:r>
              <a:rPr lang="zh-TW" altLang="zh-TW" sz="3300" dirty="0" smtClean="0">
                <a:latin typeface="新細明體"/>
                <a:ea typeface="新細明體"/>
                <a:cs typeface="新細明體"/>
              </a:rPr>
              <a:t>。</a:t>
            </a:r>
            <a:endParaRPr lang="en-US" altLang="zh-TW" sz="3300" dirty="0">
              <a:latin typeface="新細明體"/>
              <a:ea typeface="新細明體"/>
              <a:cs typeface="新細明體"/>
            </a:endParaRPr>
          </a:p>
          <a:p>
            <a:pPr marL="719138" indent="-719138">
              <a:buFont typeface="+mj-lt"/>
              <a:buAutoNum type="alphaLcPeriod"/>
            </a:pPr>
            <a:r>
              <a:rPr lang="en-US" sz="3300" dirty="0" smtClean="0">
                <a:latin typeface="新細明體"/>
                <a:ea typeface="新細明體"/>
                <a:cs typeface="新細明體"/>
              </a:rPr>
              <a:t>若有</a:t>
            </a:r>
            <a:r>
              <a:rPr lang="en-US" sz="3300" dirty="0">
                <a:latin typeface="新細明體"/>
                <a:ea typeface="新細明體"/>
                <a:cs typeface="新細明體"/>
              </a:rPr>
              <a:t>多個方案供選擇，</a:t>
            </a:r>
            <a:r>
              <a:rPr lang="zh-TW" altLang="zh-TW" sz="3300" dirty="0" smtClean="0">
                <a:latin typeface="新細明體"/>
                <a:ea typeface="新細明體"/>
                <a:cs typeface="新細明體"/>
              </a:rPr>
              <a:t>為</a:t>
            </a:r>
            <a:r>
              <a:rPr lang="zh-TW" altLang="zh-TW" sz="3300" dirty="0">
                <a:latin typeface="新細明體"/>
                <a:ea typeface="新細明體"/>
                <a:cs typeface="新細明體"/>
              </a:rPr>
              <a:t>各個方案定優先次序。各方案會按優先次序計分（從每張票，排名愈高的方案得方愈多。）交特區政府的方案就是總分最多的方案</a:t>
            </a:r>
            <a:r>
              <a:rPr lang="zh-TW" altLang="zh-TW" sz="3300" dirty="0" smtClean="0">
                <a:latin typeface="新細明體"/>
                <a:ea typeface="新細明體"/>
                <a:cs typeface="新細明體"/>
              </a:rPr>
              <a:t>。</a:t>
            </a:r>
            <a:endParaRPr lang="en-US" altLang="zh-TW" sz="3300" dirty="0">
              <a:latin typeface="新細明體"/>
              <a:ea typeface="新細明體"/>
              <a:cs typeface="新細明體"/>
            </a:endParaRPr>
          </a:p>
          <a:p>
            <a:pPr marL="719138" indent="-719138">
              <a:buFont typeface="+mj-lt"/>
              <a:buAutoNum type="alphaLcPeriod"/>
            </a:pPr>
            <a:r>
              <a:rPr lang="en-US" sz="3300" dirty="0" smtClean="0">
                <a:latin typeface="新細明體"/>
                <a:ea typeface="新細明體"/>
                <a:cs typeface="新細明體"/>
              </a:rPr>
              <a:t>若有</a:t>
            </a:r>
            <a:r>
              <a:rPr lang="en-US" sz="3300" dirty="0">
                <a:latin typeface="新細明體"/>
                <a:ea typeface="新細明體"/>
                <a:cs typeface="新細明體"/>
              </a:rPr>
              <a:t>多個方案供選擇，</a:t>
            </a:r>
            <a:r>
              <a:rPr lang="zh-TW" altLang="zh-TW" sz="3300" dirty="0" smtClean="0">
                <a:latin typeface="新細明體"/>
                <a:ea typeface="新細明體"/>
                <a:cs typeface="新細明體"/>
              </a:rPr>
              <a:t>為各個方案評分</a:t>
            </a:r>
            <a:r>
              <a:rPr lang="zh-TW" altLang="zh-TW" sz="3300" dirty="0">
                <a:latin typeface="新細明體"/>
                <a:ea typeface="新細明體"/>
                <a:cs typeface="新細明體"/>
              </a:rPr>
              <a:t>。交特區政府的方案就是總分最多的方案</a:t>
            </a:r>
            <a:r>
              <a:rPr lang="zh-TW" altLang="zh-TW" sz="3300" dirty="0" smtClean="0">
                <a:latin typeface="新細明體"/>
                <a:ea typeface="新細明體"/>
                <a:cs typeface="新細明體"/>
              </a:rPr>
              <a:t>。</a:t>
            </a:r>
            <a:endParaRPr lang="en-US" altLang="zh-TW" sz="3300" dirty="0">
              <a:latin typeface="新細明體"/>
              <a:ea typeface="新細明體"/>
              <a:cs typeface="新細明體"/>
            </a:endParaRPr>
          </a:p>
          <a:p>
            <a:pPr marL="719138" indent="-719138">
              <a:buFont typeface="+mj-lt"/>
              <a:buAutoNum type="alphaLcPeriod"/>
            </a:pPr>
            <a:r>
              <a:rPr lang="en-US" sz="3300" dirty="0" smtClean="0">
                <a:latin typeface="新細明體"/>
                <a:ea typeface="新細明體"/>
                <a:cs typeface="新細明體"/>
              </a:rPr>
              <a:t>若有</a:t>
            </a:r>
            <a:r>
              <a:rPr lang="en-US" sz="3300" dirty="0">
                <a:latin typeface="新細明體"/>
                <a:ea typeface="新細明體"/>
                <a:cs typeface="新細明體"/>
              </a:rPr>
              <a:t>多個方案供選擇，</a:t>
            </a:r>
            <a:r>
              <a:rPr lang="zh-TW" altLang="zh-TW" sz="3300" dirty="0" smtClean="0">
                <a:latin typeface="新細明體"/>
                <a:ea typeface="新細明體"/>
                <a:cs typeface="新細明體"/>
              </a:rPr>
              <a:t>分別</a:t>
            </a:r>
            <a:r>
              <a:rPr lang="zh-TW" altLang="zh-TW" sz="3300" dirty="0">
                <a:latin typeface="新細明體"/>
                <a:ea typeface="新細明體"/>
                <a:cs typeface="新細明體"/>
              </a:rPr>
              <a:t>確認是否支持各個方案。交特區政府的方案就是得最多人確認支持的方案</a:t>
            </a:r>
            <a:r>
              <a:rPr lang="zh-TW" altLang="zh-TW" sz="3300" dirty="0" smtClean="0">
                <a:latin typeface="新細明體"/>
                <a:ea typeface="新細明體"/>
                <a:cs typeface="新細明體"/>
              </a:rPr>
              <a:t>。</a:t>
            </a:r>
            <a:endParaRPr lang="en-US" altLang="zh-TW" sz="3300" dirty="0">
              <a:latin typeface="新細明體"/>
              <a:ea typeface="新細明體"/>
              <a:cs typeface="新細明體"/>
            </a:endParaRPr>
          </a:p>
          <a:p>
            <a:pPr marL="719138" indent="-719138">
              <a:buFont typeface="+mj-lt"/>
              <a:buAutoNum type="alphaLcPeriod"/>
            </a:pPr>
            <a:r>
              <a:rPr lang="zh-TW" altLang="zh-TW" sz="3300" dirty="0" smtClean="0">
                <a:latin typeface="新細明體"/>
                <a:ea typeface="新細明體"/>
                <a:cs typeface="新細明體"/>
              </a:rPr>
              <a:t>其</a:t>
            </a:r>
            <a:r>
              <a:rPr lang="zh-TW" altLang="zh-TW" sz="3300" dirty="0">
                <a:latin typeface="新細明體"/>
                <a:ea typeface="新細明體"/>
                <a:cs typeface="新細明體"/>
              </a:rPr>
              <a:t>他：＿＿＿＿＿＿＿＿＿＿＿＿＿</a:t>
            </a:r>
            <a:endParaRPr lang="en-US" altLang="zh-TW" sz="3300" dirty="0">
              <a:latin typeface="新細明體"/>
              <a:ea typeface="新細明體"/>
              <a:cs typeface="新細明體"/>
            </a:endParaRPr>
          </a:p>
          <a:p>
            <a:pPr marL="0" indent="0">
              <a:buNone/>
            </a:pPr>
            <a:endParaRPr kumimoji="1" lang="zh-TW" altLang="en-US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272759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b="1" dirty="0">
                <a:solidFill>
                  <a:srgbClr val="0000FF"/>
                </a:solidFill>
              </a:rPr>
              <a:t>主題（</a:t>
            </a:r>
            <a:r>
              <a:rPr kumimoji="1" lang="en-US" altLang="zh-TW" b="1" dirty="0">
                <a:solidFill>
                  <a:srgbClr val="0000FF"/>
                </a:solidFill>
              </a:rPr>
              <a:t>2</a:t>
            </a:r>
            <a:r>
              <a:rPr kumimoji="1" lang="zh-TW" altLang="en-US" b="1" dirty="0" smtClean="0">
                <a:solidFill>
                  <a:srgbClr val="0000FF"/>
                </a:solidFill>
              </a:rPr>
              <a:t>）：</a:t>
            </a:r>
            <a:r>
              <a:rPr lang="zh-TW" altLang="zh-TW" b="1" dirty="0" smtClean="0">
                <a:solidFill>
                  <a:srgbClr val="0000FF"/>
                </a:solidFill>
              </a:rPr>
              <a:t>第一輪</a:t>
            </a:r>
            <a:r>
              <a:rPr lang="zh-TW" altLang="zh-TW" b="1" dirty="0">
                <a:solidFill>
                  <a:srgbClr val="0000FF"/>
                </a:solidFill>
              </a:rPr>
              <a:t>全民投票</a:t>
            </a:r>
            <a:r>
              <a:rPr lang="en-US" altLang="zh-TW" dirty="0">
                <a:solidFill>
                  <a:srgbClr val="0000FF"/>
                </a:solidFill>
              </a:rPr>
              <a:t> </a:t>
            </a:r>
            <a:endParaRPr kumimoji="1"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8433424" cy="4916263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altLang="zh-TW" b="1" dirty="0" smtClean="0">
                <a:latin typeface="Times New Roman"/>
                <a:cs typeface="Times New Roman"/>
              </a:rPr>
              <a:t>7. </a:t>
            </a:r>
            <a:r>
              <a:rPr lang="zh-TW" altLang="zh-TW" b="1" dirty="0" smtClean="0">
                <a:latin typeface="Times New Roman"/>
                <a:cs typeface="Times New Roman"/>
              </a:rPr>
              <a:t>進行</a:t>
            </a:r>
            <a:r>
              <a:rPr lang="zh-TW" altLang="zh-TW" b="1" dirty="0">
                <a:latin typeface="Times New Roman"/>
                <a:cs typeface="Times New Roman"/>
              </a:rPr>
              <a:t>第一輪全民投票表決的途徑是：</a:t>
            </a:r>
            <a:endParaRPr lang="en-US" altLang="zh-TW" dirty="0">
              <a:latin typeface="Times New Roman"/>
              <a:cs typeface="Times New Roman"/>
            </a:endParaRPr>
          </a:p>
          <a:p>
            <a:pPr marL="808038" lvl="0" indent="-808038">
              <a:buFont typeface="+mj-lt"/>
              <a:buAutoNum type="alphaLcPeriod"/>
            </a:pPr>
            <a:r>
              <a:rPr lang="zh-TW" altLang="zh-TW" dirty="0">
                <a:latin typeface="Times New Roman"/>
                <a:cs typeface="Times New Roman"/>
              </a:rPr>
              <a:t>包含電子投票及實體票站的民間全民投票</a:t>
            </a:r>
            <a:r>
              <a:rPr lang="zh-TW" altLang="zh-TW" dirty="0" smtClean="0">
                <a:latin typeface="Times New Roman"/>
                <a:cs typeface="Times New Roman"/>
              </a:rPr>
              <a:t>。</a:t>
            </a:r>
            <a:endParaRPr lang="en-US" altLang="zh-TW" dirty="0">
              <a:latin typeface="Times New Roman"/>
              <a:cs typeface="Times New Roman"/>
            </a:endParaRPr>
          </a:p>
          <a:p>
            <a:pPr marL="808038" lvl="0" indent="-808038">
              <a:buFont typeface="+mj-lt"/>
              <a:buAutoNum type="alphaLcPeriod"/>
            </a:pPr>
            <a:r>
              <a:rPr lang="zh-TW" altLang="zh-TW" dirty="0" smtClean="0">
                <a:latin typeface="Times New Roman"/>
                <a:cs typeface="Times New Roman"/>
              </a:rPr>
              <a:t>議員辭職啟動補</a:t>
            </a:r>
            <a:r>
              <a:rPr lang="zh-TW" altLang="zh-TW" dirty="0">
                <a:latin typeface="Times New Roman"/>
                <a:cs typeface="Times New Roman"/>
              </a:rPr>
              <a:t>選的變相公投</a:t>
            </a:r>
            <a:r>
              <a:rPr lang="zh-TW" altLang="zh-TW" dirty="0" smtClean="0">
                <a:latin typeface="Times New Roman"/>
                <a:cs typeface="Times New Roman"/>
              </a:rPr>
              <a:t>。</a:t>
            </a:r>
            <a:endParaRPr lang="en-US" altLang="zh-TW" dirty="0">
              <a:latin typeface="Times New Roman"/>
              <a:cs typeface="Times New Roman"/>
            </a:endParaRPr>
          </a:p>
          <a:p>
            <a:pPr marL="808038" lvl="0" indent="-808038">
              <a:buFont typeface="+mj-lt"/>
              <a:buAutoNum type="alphaLcPeriod"/>
            </a:pPr>
            <a:r>
              <a:rPr lang="zh-TW" altLang="zh-TW" dirty="0" smtClean="0">
                <a:latin typeface="Times New Roman"/>
                <a:cs typeface="Times New Roman"/>
              </a:rPr>
              <a:t>先進行包含電子投票及實體票站</a:t>
            </a:r>
            <a:r>
              <a:rPr lang="zh-TW" altLang="zh-TW" dirty="0">
                <a:latin typeface="Times New Roman"/>
                <a:cs typeface="Times New Roman"/>
              </a:rPr>
              <a:t>的民間全民投票，再由議員辭職啟動補選的變相公投</a:t>
            </a:r>
            <a:r>
              <a:rPr lang="zh-TW" altLang="zh-TW" dirty="0" smtClean="0">
                <a:latin typeface="Times New Roman"/>
                <a:cs typeface="Times New Roman"/>
              </a:rPr>
              <a:t>。</a:t>
            </a:r>
            <a:endParaRPr lang="en-US" altLang="zh-TW" dirty="0">
              <a:latin typeface="Times New Roman"/>
              <a:cs typeface="Times New Roman"/>
            </a:endParaRPr>
          </a:p>
          <a:p>
            <a:pPr marL="808038" lvl="0" indent="-808038">
              <a:buFont typeface="+mj-lt"/>
              <a:buAutoNum type="alphaLcPeriod"/>
            </a:pPr>
            <a:r>
              <a:rPr lang="zh-TW" altLang="zh-TW" dirty="0" smtClean="0">
                <a:latin typeface="Times New Roman"/>
                <a:cs typeface="Times New Roman"/>
              </a:rPr>
              <a:t>其</a:t>
            </a:r>
            <a:r>
              <a:rPr lang="zh-TW" altLang="zh-TW" dirty="0">
                <a:latin typeface="Times New Roman"/>
                <a:cs typeface="Times New Roman"/>
              </a:rPr>
              <a:t>他：＿＿＿＿＿＿＿＿＿＿＿＿＿</a:t>
            </a:r>
            <a:endParaRPr lang="en-US" altLang="zh-TW" dirty="0">
              <a:latin typeface="Times New Roman"/>
              <a:cs typeface="Times New Roman"/>
            </a:endParaRPr>
          </a:p>
          <a:p>
            <a:pPr marL="0" indent="0">
              <a:buNone/>
            </a:pPr>
            <a:endParaRPr kumimoji="1" lang="zh-TW" altLang="en-US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272759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b="1" dirty="0">
                <a:solidFill>
                  <a:srgbClr val="0000FF"/>
                </a:solidFill>
              </a:rPr>
              <a:t>主題</a:t>
            </a:r>
            <a:r>
              <a:rPr kumimoji="1" lang="zh-TW" altLang="en-US" b="1" dirty="0" smtClean="0">
                <a:solidFill>
                  <a:srgbClr val="0000FF"/>
                </a:solidFill>
              </a:rPr>
              <a:t>（</a:t>
            </a:r>
            <a:r>
              <a:rPr kumimoji="1" lang="en-US" altLang="zh-TW" b="1" dirty="0" smtClean="0">
                <a:solidFill>
                  <a:srgbClr val="0000FF"/>
                </a:solidFill>
              </a:rPr>
              <a:t>3</a:t>
            </a:r>
            <a:r>
              <a:rPr kumimoji="1" lang="zh-TW" altLang="en-US" b="1" dirty="0" smtClean="0">
                <a:solidFill>
                  <a:srgbClr val="0000FF"/>
                </a:solidFill>
              </a:rPr>
              <a:t>）：</a:t>
            </a:r>
            <a:r>
              <a:rPr lang="zh-TW" altLang="zh-TW" b="1" dirty="0" smtClean="0">
                <a:solidFill>
                  <a:srgbClr val="0000FF"/>
                </a:solidFill>
              </a:rPr>
              <a:t>第</a:t>
            </a:r>
            <a:r>
              <a:rPr lang="zh-TW" altLang="en-US" b="1" dirty="0" smtClean="0">
                <a:solidFill>
                  <a:srgbClr val="0000FF"/>
                </a:solidFill>
              </a:rPr>
              <a:t>二</a:t>
            </a:r>
            <a:r>
              <a:rPr lang="zh-TW" altLang="zh-TW" b="1" dirty="0" smtClean="0">
                <a:solidFill>
                  <a:srgbClr val="0000FF"/>
                </a:solidFill>
              </a:rPr>
              <a:t>輪</a:t>
            </a:r>
            <a:r>
              <a:rPr lang="zh-TW" altLang="zh-TW" b="1" dirty="0">
                <a:solidFill>
                  <a:srgbClr val="0000FF"/>
                </a:solidFill>
              </a:rPr>
              <a:t>全民投票</a:t>
            </a:r>
            <a:r>
              <a:rPr lang="en-US" altLang="zh-TW" dirty="0">
                <a:solidFill>
                  <a:srgbClr val="0000FF"/>
                </a:solidFill>
              </a:rPr>
              <a:t> </a:t>
            </a:r>
            <a:endParaRPr kumimoji="1"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4746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altLang="zh-TW" b="1" dirty="0" smtClean="0">
                <a:latin typeface="Times New Roman"/>
                <a:cs typeface="Times New Roman"/>
              </a:rPr>
              <a:t>8. </a:t>
            </a:r>
            <a:r>
              <a:rPr lang="zh-TW" altLang="zh-TW" b="1" dirty="0" smtClean="0">
                <a:latin typeface="Times New Roman"/>
                <a:cs typeface="Times New Roman"/>
              </a:rPr>
              <a:t>誰來</a:t>
            </a:r>
            <a:r>
              <a:rPr lang="zh-TW" altLang="zh-TW" b="1" dirty="0">
                <a:latin typeface="Times New Roman"/>
                <a:cs typeface="Times New Roman"/>
              </a:rPr>
              <a:t>決定是否進行第二輪全民投票？</a:t>
            </a:r>
            <a:endParaRPr lang="en-US" altLang="zh-TW" dirty="0">
              <a:latin typeface="Times New Roman"/>
              <a:cs typeface="Times New Roman"/>
            </a:endParaRPr>
          </a:p>
          <a:p>
            <a:pPr marL="719138" lvl="0" indent="-719138">
              <a:buFont typeface="+mj-lt"/>
              <a:buAutoNum type="alphaLcPeriod"/>
            </a:pPr>
            <a:r>
              <a:rPr lang="zh-TW" altLang="zh-TW" dirty="0">
                <a:latin typeface="Times New Roman"/>
                <a:cs typeface="Times New Roman"/>
              </a:rPr>
              <a:t>所有參與過商討日（三）的人</a:t>
            </a:r>
            <a:r>
              <a:rPr lang="zh-TW" altLang="zh-TW" dirty="0" smtClean="0">
                <a:latin typeface="Times New Roman"/>
                <a:cs typeface="Times New Roman"/>
              </a:rPr>
              <a:t>。</a:t>
            </a:r>
            <a:endParaRPr lang="en-US" altLang="zh-TW" dirty="0">
              <a:latin typeface="Times New Roman"/>
              <a:cs typeface="Times New Roman"/>
            </a:endParaRPr>
          </a:p>
          <a:p>
            <a:pPr marL="719138" lvl="0" indent="-719138">
              <a:buFont typeface="+mj-lt"/>
              <a:buAutoNum type="alphaLcPeriod"/>
            </a:pPr>
            <a:r>
              <a:rPr lang="zh-TW" altLang="zh-TW" dirty="0" smtClean="0">
                <a:latin typeface="Times New Roman"/>
                <a:cs typeface="Times New Roman"/>
              </a:rPr>
              <a:t>參與過商討</a:t>
            </a:r>
            <a:r>
              <a:rPr lang="zh-TW" altLang="zh-TW" dirty="0">
                <a:latin typeface="Times New Roman"/>
                <a:cs typeface="Times New Roman"/>
              </a:rPr>
              <a:t>日（三）並簽訂了和平佔中意向書的人</a:t>
            </a:r>
            <a:r>
              <a:rPr lang="zh-TW" altLang="zh-TW" dirty="0" smtClean="0">
                <a:latin typeface="Times New Roman"/>
                <a:cs typeface="Times New Roman"/>
              </a:rPr>
              <a:t>。</a:t>
            </a:r>
            <a:endParaRPr lang="en-US" altLang="zh-TW" dirty="0">
              <a:latin typeface="Times New Roman"/>
              <a:cs typeface="Times New Roman"/>
            </a:endParaRPr>
          </a:p>
          <a:p>
            <a:pPr marL="719138" lvl="0" indent="-719138">
              <a:buFont typeface="+mj-lt"/>
              <a:buAutoNum type="alphaLcPeriod"/>
            </a:pPr>
            <a:r>
              <a:rPr lang="zh-TW" altLang="zh-TW" dirty="0" smtClean="0">
                <a:latin typeface="Times New Roman"/>
                <a:cs typeface="Times New Roman"/>
              </a:rPr>
              <a:t>參與過商討</a:t>
            </a:r>
            <a:r>
              <a:rPr lang="zh-TW" altLang="zh-TW" dirty="0">
                <a:latin typeface="Times New Roman"/>
                <a:cs typeface="Times New Roman"/>
              </a:rPr>
              <a:t>日（一）或（二）並簽訂了和平佔中</a:t>
            </a:r>
            <a:r>
              <a:rPr lang="zh-TW" altLang="zh-TW" dirty="0" smtClean="0">
                <a:latin typeface="Times New Roman"/>
                <a:cs typeface="Times New Roman"/>
              </a:rPr>
              <a:t>意向書的人</a:t>
            </a:r>
            <a:r>
              <a:rPr lang="zh-TW" altLang="en-US" dirty="0" smtClean="0">
                <a:latin typeface="Times New Roman"/>
                <a:cs typeface="Times New Roman"/>
              </a:rPr>
              <a:t>。</a:t>
            </a:r>
            <a:endParaRPr lang="en-US" altLang="zh-TW" dirty="0">
              <a:latin typeface="Times New Roman"/>
              <a:cs typeface="Times New Roman"/>
            </a:endParaRPr>
          </a:p>
          <a:p>
            <a:pPr marL="719138" lvl="0" indent="-719138">
              <a:buFont typeface="+mj-lt"/>
              <a:buAutoNum type="alphaLcPeriod"/>
            </a:pPr>
            <a:r>
              <a:rPr lang="zh-TW" altLang="zh-TW" dirty="0" smtClean="0">
                <a:latin typeface="Times New Roman"/>
                <a:cs typeface="Times New Roman"/>
              </a:rPr>
              <a:t>簽訂</a:t>
            </a:r>
            <a:r>
              <a:rPr lang="zh-TW" altLang="zh-TW" dirty="0">
                <a:latin typeface="Times New Roman"/>
                <a:cs typeface="Times New Roman"/>
              </a:rPr>
              <a:t>了和平佔中意向書的人</a:t>
            </a:r>
            <a:r>
              <a:rPr lang="zh-TW" altLang="zh-TW" dirty="0" smtClean="0">
                <a:latin typeface="Times New Roman"/>
                <a:cs typeface="Times New Roman"/>
              </a:rPr>
              <a:t>。</a:t>
            </a:r>
            <a:endParaRPr lang="en-US" altLang="zh-TW" dirty="0">
              <a:latin typeface="Times New Roman"/>
              <a:cs typeface="Times New Roman"/>
            </a:endParaRPr>
          </a:p>
          <a:p>
            <a:pPr marL="719138" lvl="0" indent="-719138">
              <a:buFont typeface="+mj-lt"/>
              <a:buAutoNum type="alphaLcPeriod"/>
            </a:pPr>
            <a:r>
              <a:rPr lang="zh-TW" altLang="zh-TW" dirty="0" smtClean="0">
                <a:latin typeface="Times New Roman"/>
                <a:cs typeface="Times New Roman"/>
              </a:rPr>
              <a:t>其</a:t>
            </a:r>
            <a:r>
              <a:rPr lang="zh-TW" altLang="zh-TW" dirty="0">
                <a:latin typeface="Times New Roman"/>
                <a:cs typeface="Times New Roman"/>
              </a:rPr>
              <a:t>他：＿＿＿＿＿＿＿＿＿＿＿＿＿</a:t>
            </a:r>
            <a:endParaRPr lang="en-US" altLang="zh-TW" dirty="0">
              <a:latin typeface="Times New Roman"/>
              <a:cs typeface="Times New Roman"/>
            </a:endParaRPr>
          </a:p>
          <a:p>
            <a:pPr marL="0" indent="0">
              <a:buNone/>
            </a:pPr>
            <a:endParaRPr kumimoji="1" lang="zh-TW" altLang="en-US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23355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b="1" dirty="0">
                <a:solidFill>
                  <a:srgbClr val="0000FF"/>
                </a:solidFill>
              </a:rPr>
              <a:t>主題（</a:t>
            </a:r>
            <a:r>
              <a:rPr kumimoji="1" lang="en-US" altLang="zh-TW" b="1" dirty="0">
                <a:solidFill>
                  <a:srgbClr val="0000FF"/>
                </a:solidFill>
              </a:rPr>
              <a:t>3</a:t>
            </a:r>
            <a:r>
              <a:rPr kumimoji="1" lang="zh-TW" altLang="en-US" b="1" dirty="0">
                <a:solidFill>
                  <a:srgbClr val="0000FF"/>
                </a:solidFill>
              </a:rPr>
              <a:t>）：</a:t>
            </a:r>
            <a:r>
              <a:rPr lang="zh-TW" altLang="zh-TW" b="1" dirty="0" smtClean="0">
                <a:solidFill>
                  <a:srgbClr val="0000FF"/>
                </a:solidFill>
              </a:rPr>
              <a:t>第</a:t>
            </a:r>
            <a:r>
              <a:rPr lang="zh-TW" altLang="en-US" b="1" dirty="0" smtClean="0">
                <a:solidFill>
                  <a:srgbClr val="0000FF"/>
                </a:solidFill>
              </a:rPr>
              <a:t>二</a:t>
            </a:r>
            <a:r>
              <a:rPr lang="zh-TW" altLang="zh-TW" b="1" dirty="0" smtClean="0">
                <a:solidFill>
                  <a:srgbClr val="0000FF"/>
                </a:solidFill>
              </a:rPr>
              <a:t>輪</a:t>
            </a:r>
            <a:r>
              <a:rPr lang="zh-TW" altLang="zh-TW" b="1" dirty="0">
                <a:solidFill>
                  <a:srgbClr val="0000FF"/>
                </a:solidFill>
              </a:rPr>
              <a:t>全民投票</a:t>
            </a:r>
            <a:r>
              <a:rPr lang="en-US" altLang="zh-TW" dirty="0">
                <a:solidFill>
                  <a:srgbClr val="0000FF"/>
                </a:solidFill>
              </a:rPr>
              <a:t> </a:t>
            </a:r>
            <a:endParaRPr kumimoji="1"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199" y="1600200"/>
            <a:ext cx="8446253" cy="4864952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altLang="zh-TW" b="1" dirty="0" smtClean="0">
                <a:latin typeface="Times New Roman"/>
                <a:cs typeface="Times New Roman"/>
              </a:rPr>
              <a:t>9. </a:t>
            </a:r>
            <a:r>
              <a:rPr lang="zh-TW" altLang="zh-TW" b="1" dirty="0" smtClean="0">
                <a:latin typeface="Times New Roman"/>
                <a:cs typeface="Times New Roman"/>
              </a:rPr>
              <a:t>供</a:t>
            </a:r>
            <a:r>
              <a:rPr lang="zh-TW" altLang="zh-TW" b="1" dirty="0">
                <a:latin typeface="Times New Roman"/>
                <a:cs typeface="Times New Roman"/>
              </a:rPr>
              <a:t>第二輪全民投票表決的方案是</a:t>
            </a:r>
            <a:r>
              <a:rPr lang="zh-TW" altLang="zh-TW" b="1" dirty="0" smtClean="0">
                <a:latin typeface="Times New Roman"/>
                <a:cs typeface="Times New Roman"/>
              </a:rPr>
              <a:t>：</a:t>
            </a:r>
            <a:endParaRPr lang="en-US" altLang="zh-TW" dirty="0">
              <a:latin typeface="Times New Roman"/>
              <a:cs typeface="Times New Roman"/>
            </a:endParaRPr>
          </a:p>
          <a:p>
            <a:pPr marL="514350" lvl="0" indent="-514350">
              <a:buFont typeface="+mj-lt"/>
              <a:buAutoNum type="alphaLcPeriod"/>
            </a:pPr>
            <a:r>
              <a:rPr lang="zh-TW" altLang="zh-TW" dirty="0" smtClean="0">
                <a:latin typeface="Times New Roman"/>
                <a:cs typeface="Times New Roman"/>
              </a:rPr>
              <a:t>第一次全民投票會</a:t>
            </a:r>
            <a:r>
              <a:rPr lang="zh-TW" altLang="zh-TW" dirty="0">
                <a:latin typeface="Times New Roman"/>
                <a:cs typeface="Times New Roman"/>
              </a:rPr>
              <a:t>表決得出的方案，及行政長官交立法會議決的方案，但這方案必須能符合「普及和平等」選舉的國際標準。讓選民在二者擇一</a:t>
            </a:r>
            <a:r>
              <a:rPr lang="zh-TW" altLang="zh-TW" dirty="0" smtClean="0">
                <a:latin typeface="Times New Roman"/>
                <a:cs typeface="Times New Roman"/>
              </a:rPr>
              <a:t>。</a:t>
            </a:r>
            <a:endParaRPr lang="en-US" altLang="zh-TW" dirty="0">
              <a:latin typeface="Times New Roman"/>
              <a:cs typeface="Times New Roman"/>
            </a:endParaRPr>
          </a:p>
          <a:p>
            <a:pPr marL="514350" lvl="0" indent="-514350">
              <a:buFont typeface="+mj-lt"/>
              <a:buAutoNum type="alphaLcPeriod"/>
            </a:pPr>
            <a:r>
              <a:rPr lang="zh-TW" altLang="zh-TW" dirty="0" smtClean="0">
                <a:latin typeface="Times New Roman"/>
                <a:cs typeface="Times New Roman"/>
              </a:rPr>
              <a:t>行政</a:t>
            </a:r>
            <a:r>
              <a:rPr lang="zh-TW" altLang="zh-TW" dirty="0">
                <a:latin typeface="Times New Roman"/>
                <a:cs typeface="Times New Roman"/>
              </a:rPr>
              <a:t>長官交立法會議決的方案，但這方案必須能符合「普及和平等」選舉的國際標準。讓選民確認是否接受這方案</a:t>
            </a:r>
            <a:r>
              <a:rPr lang="zh-TW" altLang="zh-TW" dirty="0" smtClean="0">
                <a:latin typeface="Times New Roman"/>
                <a:cs typeface="Times New Roman"/>
              </a:rPr>
              <a:t>。</a:t>
            </a:r>
            <a:endParaRPr lang="en-US" altLang="zh-TW" dirty="0">
              <a:latin typeface="Times New Roman"/>
              <a:cs typeface="Times New Roman"/>
            </a:endParaRPr>
          </a:p>
          <a:p>
            <a:pPr marL="514350" lvl="0" indent="-514350">
              <a:buFont typeface="+mj-lt"/>
              <a:buAutoNum type="alphaLcPeriod"/>
            </a:pPr>
            <a:r>
              <a:rPr lang="zh-TW" altLang="zh-TW" dirty="0" smtClean="0">
                <a:latin typeface="Times New Roman"/>
                <a:cs typeface="Times New Roman"/>
              </a:rPr>
              <a:t>其</a:t>
            </a:r>
            <a:r>
              <a:rPr lang="zh-TW" altLang="zh-TW" dirty="0">
                <a:latin typeface="Times New Roman"/>
                <a:cs typeface="Times New Roman"/>
              </a:rPr>
              <a:t>他：＿＿＿＿＿＿＿＿＿＿＿＿＿</a:t>
            </a:r>
            <a:endParaRPr lang="en-US" altLang="zh-TW" dirty="0">
              <a:latin typeface="Times New Roman"/>
              <a:cs typeface="Times New Roman"/>
            </a:endParaRPr>
          </a:p>
          <a:p>
            <a:pPr marL="0" indent="0">
              <a:buNone/>
            </a:pPr>
            <a:endParaRPr kumimoji="1" lang="zh-TW" altLang="en-US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05566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b="1" dirty="0">
                <a:solidFill>
                  <a:srgbClr val="0000FF"/>
                </a:solidFill>
              </a:rPr>
              <a:t>主題（</a:t>
            </a:r>
            <a:r>
              <a:rPr kumimoji="1" lang="en-US" altLang="zh-TW" b="1" dirty="0">
                <a:solidFill>
                  <a:srgbClr val="0000FF"/>
                </a:solidFill>
              </a:rPr>
              <a:t>3</a:t>
            </a:r>
            <a:r>
              <a:rPr kumimoji="1" lang="zh-TW" altLang="en-US" b="1" dirty="0">
                <a:solidFill>
                  <a:srgbClr val="0000FF"/>
                </a:solidFill>
              </a:rPr>
              <a:t>）：</a:t>
            </a:r>
            <a:r>
              <a:rPr lang="zh-TW" altLang="zh-TW" b="1" dirty="0" smtClean="0">
                <a:solidFill>
                  <a:srgbClr val="0000FF"/>
                </a:solidFill>
              </a:rPr>
              <a:t>第</a:t>
            </a:r>
            <a:r>
              <a:rPr lang="zh-TW" altLang="en-US" b="1" dirty="0" smtClean="0">
                <a:solidFill>
                  <a:srgbClr val="0000FF"/>
                </a:solidFill>
              </a:rPr>
              <a:t>二</a:t>
            </a:r>
            <a:r>
              <a:rPr lang="zh-TW" altLang="zh-TW" b="1" dirty="0" smtClean="0">
                <a:solidFill>
                  <a:srgbClr val="0000FF"/>
                </a:solidFill>
              </a:rPr>
              <a:t>輪</a:t>
            </a:r>
            <a:r>
              <a:rPr lang="zh-TW" altLang="zh-TW" b="1" dirty="0">
                <a:solidFill>
                  <a:srgbClr val="0000FF"/>
                </a:solidFill>
              </a:rPr>
              <a:t>全民投票</a:t>
            </a:r>
            <a:r>
              <a:rPr lang="en-US" altLang="zh-TW" dirty="0">
                <a:solidFill>
                  <a:srgbClr val="0000FF"/>
                </a:solidFill>
              </a:rPr>
              <a:t> </a:t>
            </a:r>
            <a:endParaRPr kumimoji="1"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3229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altLang="zh-TW" b="1" dirty="0" smtClean="0">
                <a:latin typeface="Times New Roman"/>
                <a:cs typeface="Times New Roman"/>
              </a:rPr>
              <a:t>10. </a:t>
            </a:r>
            <a:r>
              <a:rPr lang="zh-TW" altLang="zh-TW" b="1" dirty="0">
                <a:latin typeface="Times New Roman"/>
                <a:cs typeface="Times New Roman"/>
              </a:rPr>
              <a:t>進行第二輪全民投票表決的途徑是：</a:t>
            </a:r>
            <a:endParaRPr lang="en-US" altLang="zh-TW" dirty="0">
              <a:latin typeface="Times New Roman"/>
              <a:cs typeface="Times New Roman"/>
            </a:endParaRPr>
          </a:p>
          <a:p>
            <a:pPr marL="514350" lvl="0" indent="-514350">
              <a:buFont typeface="+mj-lt"/>
              <a:buAutoNum type="alphaLcPeriod"/>
            </a:pPr>
            <a:r>
              <a:rPr lang="zh-TW" altLang="zh-TW" dirty="0">
                <a:latin typeface="Times New Roman"/>
                <a:cs typeface="Times New Roman"/>
              </a:rPr>
              <a:t>包含電子投票及實體票站的民間全民投票</a:t>
            </a:r>
            <a:r>
              <a:rPr lang="zh-TW" altLang="zh-TW" dirty="0" smtClean="0">
                <a:latin typeface="Times New Roman"/>
                <a:cs typeface="Times New Roman"/>
              </a:rPr>
              <a:t>。</a:t>
            </a:r>
            <a:endParaRPr lang="en-US" altLang="zh-TW" dirty="0">
              <a:latin typeface="Times New Roman"/>
              <a:cs typeface="Times New Roman"/>
            </a:endParaRPr>
          </a:p>
          <a:p>
            <a:pPr marL="514350" lvl="0" indent="-514350">
              <a:buFont typeface="+mj-lt"/>
              <a:buAutoNum type="alphaLcPeriod"/>
            </a:pPr>
            <a:r>
              <a:rPr lang="zh-TW" altLang="zh-TW" dirty="0" smtClean="0">
                <a:latin typeface="Times New Roman"/>
                <a:cs typeface="Times New Roman"/>
              </a:rPr>
              <a:t>議員辭職啟動補</a:t>
            </a:r>
            <a:r>
              <a:rPr lang="zh-TW" altLang="zh-TW" dirty="0">
                <a:latin typeface="Times New Roman"/>
                <a:cs typeface="Times New Roman"/>
              </a:rPr>
              <a:t>選的變相公投</a:t>
            </a:r>
            <a:r>
              <a:rPr lang="zh-TW" altLang="zh-TW" dirty="0" smtClean="0">
                <a:latin typeface="Times New Roman"/>
                <a:cs typeface="Times New Roman"/>
              </a:rPr>
              <a:t>。</a:t>
            </a:r>
            <a:endParaRPr lang="en-US" altLang="zh-TW" dirty="0">
              <a:latin typeface="Times New Roman"/>
              <a:cs typeface="Times New Roman"/>
            </a:endParaRPr>
          </a:p>
          <a:p>
            <a:pPr marL="514350" lvl="0" indent="-514350">
              <a:buFont typeface="+mj-lt"/>
              <a:buAutoNum type="alphaLcPeriod"/>
            </a:pPr>
            <a:r>
              <a:rPr lang="zh-TW" altLang="zh-TW" smtClean="0">
                <a:latin typeface="Times New Roman"/>
                <a:cs typeface="Times New Roman"/>
              </a:rPr>
              <a:t>其</a:t>
            </a:r>
            <a:r>
              <a:rPr lang="zh-TW" altLang="zh-TW" dirty="0">
                <a:latin typeface="Times New Roman"/>
                <a:cs typeface="Times New Roman"/>
              </a:rPr>
              <a:t>他：＿＿＿＿＿＿＿＿＿＿＿＿＿</a:t>
            </a:r>
            <a:endParaRPr kumimoji="1" lang="zh-TW" altLang="en-US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05566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dirty="0" smtClean="0">
                <a:solidFill>
                  <a:srgbClr val="0000FF"/>
                </a:solidFill>
                <a:latin typeface="Times New Roman"/>
                <a:cs typeface="Times New Roman"/>
              </a:rPr>
              <a:t>決策的考慮（</a:t>
            </a:r>
            <a:r>
              <a:rPr kumimoji="1" lang="en-US" altLang="zh-TW" dirty="0" smtClean="0">
                <a:solidFill>
                  <a:srgbClr val="0000FF"/>
                </a:solidFill>
                <a:latin typeface="Times New Roman"/>
                <a:cs typeface="Times New Roman"/>
              </a:rPr>
              <a:t>1</a:t>
            </a:r>
            <a:r>
              <a:rPr kumimoji="1" lang="zh-TW" altLang="en-US" dirty="0" smtClean="0">
                <a:solidFill>
                  <a:srgbClr val="0000FF"/>
                </a:solidFill>
                <a:latin typeface="Times New Roman"/>
                <a:cs typeface="Times New Roman"/>
              </a:rPr>
              <a:t>）</a:t>
            </a:r>
            <a:endParaRPr kumimoji="1" lang="zh-TW" altLang="en-US" dirty="0">
              <a:solidFill>
                <a:srgbClr val="0000FF"/>
              </a:solidFill>
              <a:latin typeface="Times New Roman"/>
              <a:cs typeface="Times New Roman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kumimoji="1" lang="zh-TW" altLang="en-US" sz="4800" b="1" i="1" dirty="0" smtClean="0"/>
              <a:t>決策目標：</a:t>
            </a:r>
            <a:endParaRPr kumimoji="1" lang="en-US" altLang="zh-TW" sz="4800" b="1" i="1" dirty="0" smtClean="0"/>
          </a:p>
          <a:p>
            <a:pPr marL="0" indent="0">
              <a:buNone/>
            </a:pPr>
            <a:endParaRPr kumimoji="1" lang="en-US" altLang="zh-TW" sz="2000" b="1" i="1" dirty="0" smtClean="0"/>
          </a:p>
          <a:p>
            <a:pPr marL="0" indent="0" algn="ctr">
              <a:buNone/>
            </a:pPr>
            <a:r>
              <a:rPr kumimoji="1" lang="zh-TW" altLang="en-US" sz="4800" dirty="0" smtClean="0"/>
              <a:t>定出大原則</a:t>
            </a:r>
            <a:endParaRPr kumimoji="1" lang="en-US" altLang="zh-TW" sz="4800" dirty="0" smtClean="0"/>
          </a:p>
          <a:p>
            <a:pPr marL="0" indent="0" algn="ctr">
              <a:buNone/>
            </a:pPr>
            <a:r>
              <a:rPr kumimoji="1" lang="en-US" altLang="zh-TW" sz="4800" dirty="0" smtClean="0"/>
              <a:t>v.</a:t>
            </a:r>
          </a:p>
          <a:p>
            <a:pPr marL="0" indent="0" algn="ctr">
              <a:buNone/>
            </a:pPr>
            <a:r>
              <a:rPr kumimoji="1" lang="zh-TW" altLang="en-US" sz="4800" dirty="0" smtClean="0"/>
              <a:t>選出具體方案</a:t>
            </a:r>
            <a:endParaRPr kumimoji="1" lang="en-US" altLang="zh-TW" sz="4800" dirty="0" smtClean="0"/>
          </a:p>
          <a:p>
            <a:pPr marL="0" indent="0">
              <a:buNone/>
            </a:pPr>
            <a:endParaRPr kumimoji="1" lang="en-US" altLang="zh-TW" dirty="0"/>
          </a:p>
          <a:p>
            <a:pPr marL="0" indent="0">
              <a:buNone/>
            </a:pPr>
            <a:endParaRPr kumimoji="1"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991956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dirty="0" smtClean="0">
                <a:solidFill>
                  <a:srgbClr val="0000FF"/>
                </a:solidFill>
                <a:latin typeface="Times New Roman"/>
                <a:cs typeface="Times New Roman"/>
              </a:rPr>
              <a:t>決策的考慮（</a:t>
            </a:r>
            <a:r>
              <a:rPr kumimoji="1" lang="en-US" altLang="zh-TW" dirty="0" smtClean="0">
                <a:solidFill>
                  <a:srgbClr val="0000FF"/>
                </a:solidFill>
                <a:latin typeface="Times New Roman"/>
                <a:cs typeface="Times New Roman"/>
              </a:rPr>
              <a:t>2</a:t>
            </a:r>
            <a:r>
              <a:rPr kumimoji="1" lang="zh-TW" altLang="en-US" dirty="0" smtClean="0">
                <a:solidFill>
                  <a:srgbClr val="0000FF"/>
                </a:solidFill>
                <a:latin typeface="Times New Roman"/>
                <a:cs typeface="Times New Roman"/>
              </a:rPr>
              <a:t>）</a:t>
            </a:r>
            <a:endParaRPr kumimoji="1" lang="zh-TW" altLang="en-US" dirty="0">
              <a:solidFill>
                <a:srgbClr val="0000FF"/>
              </a:solidFill>
              <a:latin typeface="Times New Roman"/>
              <a:cs typeface="Times New Roman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kumimoji="1" lang="zh-TW" altLang="en-US" sz="4800" b="1" i="1" dirty="0" smtClean="0"/>
              <a:t>決策的選擇：</a:t>
            </a:r>
            <a:endParaRPr kumimoji="1" lang="en-US" altLang="zh-TW" sz="4800" b="1" i="1" dirty="0" smtClean="0"/>
          </a:p>
          <a:p>
            <a:pPr marL="0" indent="0">
              <a:buNone/>
            </a:pPr>
            <a:endParaRPr kumimoji="1" lang="en-US" altLang="zh-TW" sz="2000" b="1" i="1" dirty="0" smtClean="0"/>
          </a:p>
          <a:p>
            <a:pPr marL="0" indent="0" algn="ctr">
              <a:buNone/>
            </a:pPr>
            <a:r>
              <a:rPr kumimoji="1" lang="zh-TW" altLang="en-US" sz="4800" dirty="0" smtClean="0"/>
              <a:t>包括更多不同意見供考慮</a:t>
            </a:r>
            <a:endParaRPr kumimoji="1" lang="en-US" altLang="zh-TW" sz="4800" dirty="0" smtClean="0"/>
          </a:p>
          <a:p>
            <a:pPr marL="0" indent="0" algn="ctr">
              <a:buNone/>
            </a:pPr>
            <a:r>
              <a:rPr kumimoji="1" lang="en-US" altLang="zh-TW" sz="4800" dirty="0" smtClean="0"/>
              <a:t>v.</a:t>
            </a:r>
          </a:p>
          <a:p>
            <a:pPr marL="0" indent="0">
              <a:buNone/>
            </a:pPr>
            <a:r>
              <a:rPr kumimoji="1" lang="zh-TW" altLang="en-US" sz="4800" dirty="0" smtClean="0"/>
              <a:t>可供的選擇必須符合基本條件</a:t>
            </a:r>
            <a:endParaRPr kumimoji="1" lang="zh-TW" altLang="en-US" sz="4800" dirty="0"/>
          </a:p>
        </p:txBody>
      </p:sp>
    </p:spTree>
    <p:extLst>
      <p:ext uri="{BB962C8B-B14F-4D97-AF65-F5344CB8AC3E}">
        <p14:creationId xmlns:p14="http://schemas.microsoft.com/office/powerpoint/2010/main" val="1779000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dirty="0" smtClean="0">
                <a:solidFill>
                  <a:srgbClr val="0000FF"/>
                </a:solidFill>
                <a:latin typeface="Times New Roman"/>
                <a:cs typeface="Times New Roman"/>
              </a:rPr>
              <a:t>決策的考慮（</a:t>
            </a:r>
            <a:r>
              <a:rPr kumimoji="1" lang="en-US" altLang="zh-TW" dirty="0">
                <a:solidFill>
                  <a:srgbClr val="0000FF"/>
                </a:solidFill>
                <a:latin typeface="Times New Roman"/>
                <a:cs typeface="Times New Roman"/>
              </a:rPr>
              <a:t>3</a:t>
            </a:r>
            <a:r>
              <a:rPr kumimoji="1" lang="zh-TW" altLang="en-US" dirty="0" smtClean="0">
                <a:solidFill>
                  <a:srgbClr val="0000FF"/>
                </a:solidFill>
                <a:latin typeface="Times New Roman"/>
                <a:cs typeface="Times New Roman"/>
              </a:rPr>
              <a:t>）</a:t>
            </a:r>
            <a:endParaRPr kumimoji="1" lang="zh-TW" altLang="en-US" dirty="0">
              <a:solidFill>
                <a:srgbClr val="0000FF"/>
              </a:solidFill>
              <a:latin typeface="Times New Roman"/>
              <a:cs typeface="Times New Roman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kumimoji="1" lang="zh-TW" altLang="en-US" sz="4800" b="1" i="1" dirty="0" smtClean="0"/>
              <a:t>決策表決的方法：</a:t>
            </a:r>
            <a:endParaRPr kumimoji="1" lang="en-US" altLang="zh-TW" sz="4800" b="1" i="1" dirty="0" smtClean="0"/>
          </a:p>
          <a:p>
            <a:pPr marL="0" indent="0">
              <a:buNone/>
            </a:pPr>
            <a:endParaRPr kumimoji="1" lang="en-US" altLang="zh-TW" sz="2000" b="1" i="1" dirty="0"/>
          </a:p>
          <a:p>
            <a:pPr marL="0" indent="0" algn="ctr">
              <a:buNone/>
            </a:pPr>
            <a:r>
              <a:rPr kumimoji="1" lang="zh-TW" altLang="en-US" sz="4800" dirty="0" smtClean="0"/>
              <a:t>對不同意見有較高包容度</a:t>
            </a:r>
            <a:endParaRPr kumimoji="1" lang="en-US" altLang="zh-TW" sz="4800" dirty="0" smtClean="0"/>
          </a:p>
          <a:p>
            <a:pPr marL="0" indent="0" algn="ctr">
              <a:buNone/>
            </a:pPr>
            <a:r>
              <a:rPr kumimoji="1" lang="zh-TW" altLang="en-US" sz="4800" dirty="0" smtClean="0"/>
              <a:t>及敏感度</a:t>
            </a:r>
            <a:endParaRPr kumimoji="1" lang="en-US" altLang="zh-TW" sz="4800" dirty="0" smtClean="0"/>
          </a:p>
          <a:p>
            <a:pPr marL="0" indent="0" algn="ctr">
              <a:buNone/>
            </a:pPr>
            <a:r>
              <a:rPr kumimoji="1" lang="en-US" altLang="zh-TW" sz="4800" dirty="0" smtClean="0"/>
              <a:t>v.</a:t>
            </a:r>
          </a:p>
          <a:p>
            <a:pPr marL="0" indent="0" algn="ctr">
              <a:buNone/>
            </a:pPr>
            <a:r>
              <a:rPr kumimoji="1" lang="zh-TW" altLang="en-US" sz="4800" dirty="0" smtClean="0"/>
              <a:t>能產生較</a:t>
            </a:r>
            <a:r>
              <a:rPr kumimoji="1" lang="zh-TW" altLang="en-US" sz="4800" dirty="0"/>
              <a:t>聚</a:t>
            </a:r>
            <a:r>
              <a:rPr kumimoji="1" lang="zh-TW" altLang="en-US" sz="4800" dirty="0" smtClean="0"/>
              <a:t>焦的結論</a:t>
            </a:r>
            <a:endParaRPr kumimoji="1"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156563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dirty="0" smtClean="0">
                <a:solidFill>
                  <a:srgbClr val="0000FF"/>
                </a:solidFill>
                <a:latin typeface="Times New Roman"/>
                <a:cs typeface="Times New Roman"/>
              </a:rPr>
              <a:t>決策的考慮（</a:t>
            </a:r>
            <a:r>
              <a:rPr kumimoji="1" lang="en-US" altLang="zh-TW" dirty="0" smtClean="0">
                <a:solidFill>
                  <a:srgbClr val="0000FF"/>
                </a:solidFill>
                <a:latin typeface="Times New Roman"/>
                <a:cs typeface="Times New Roman"/>
              </a:rPr>
              <a:t>4</a:t>
            </a:r>
            <a:r>
              <a:rPr kumimoji="1" lang="zh-TW" altLang="en-US" dirty="0" smtClean="0">
                <a:solidFill>
                  <a:srgbClr val="0000FF"/>
                </a:solidFill>
                <a:latin typeface="Times New Roman"/>
                <a:cs typeface="Times New Roman"/>
              </a:rPr>
              <a:t>）</a:t>
            </a:r>
            <a:endParaRPr kumimoji="1" lang="zh-TW" altLang="en-US" dirty="0">
              <a:solidFill>
                <a:srgbClr val="0000FF"/>
              </a:solidFill>
              <a:latin typeface="Times New Roman"/>
              <a:cs typeface="Times New Roman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kumimoji="1" lang="zh-TW" altLang="en-US" sz="4800" b="1" i="1" dirty="0" smtClean="0"/>
              <a:t>決策者：</a:t>
            </a:r>
            <a:endParaRPr kumimoji="1" lang="en-US" altLang="zh-TW" sz="4800" b="1" i="1" dirty="0" smtClean="0"/>
          </a:p>
          <a:p>
            <a:pPr marL="0" indent="0">
              <a:buNone/>
            </a:pPr>
            <a:endParaRPr kumimoji="1" lang="en-US" altLang="zh-TW" sz="2000" b="1" i="1" dirty="0" smtClean="0"/>
          </a:p>
          <a:p>
            <a:pPr marL="0" indent="0" algn="ctr">
              <a:buNone/>
            </a:pPr>
            <a:r>
              <a:rPr kumimoji="1" lang="zh-TW" altLang="en-US" sz="4800" dirty="0" smtClean="0"/>
              <a:t>包括更多不同意見</a:t>
            </a:r>
            <a:endParaRPr kumimoji="1" lang="en-US" altLang="zh-TW" sz="4800" dirty="0" smtClean="0"/>
          </a:p>
          <a:p>
            <a:pPr marL="0" indent="0" algn="ctr">
              <a:buNone/>
            </a:pPr>
            <a:r>
              <a:rPr kumimoji="1" lang="en-US" altLang="zh-TW" sz="4800" dirty="0" smtClean="0"/>
              <a:t>v.</a:t>
            </a:r>
          </a:p>
          <a:p>
            <a:pPr marL="0" indent="0" algn="ctr">
              <a:buNone/>
            </a:pPr>
            <a:r>
              <a:rPr kumimoji="1" lang="zh-TW" altLang="en-US" sz="4800" dirty="0" smtClean="0"/>
              <a:t>達某一參與或支持的程度</a:t>
            </a:r>
            <a:endParaRPr kumimoji="1" lang="zh-TW" altLang="en-US" sz="4800" dirty="0"/>
          </a:p>
        </p:txBody>
      </p:sp>
    </p:spTree>
    <p:extLst>
      <p:ext uri="{BB962C8B-B14F-4D97-AF65-F5344CB8AC3E}">
        <p14:creationId xmlns:p14="http://schemas.microsoft.com/office/powerpoint/2010/main" val="765354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dirty="0" smtClean="0">
                <a:solidFill>
                  <a:srgbClr val="0000FF"/>
                </a:solidFill>
                <a:latin typeface="Times New Roman"/>
                <a:cs typeface="Times New Roman"/>
              </a:rPr>
              <a:t>決策的考慮（</a:t>
            </a:r>
            <a:r>
              <a:rPr kumimoji="1" lang="en-US" altLang="zh-TW" dirty="0" smtClean="0">
                <a:solidFill>
                  <a:srgbClr val="0000FF"/>
                </a:solidFill>
                <a:latin typeface="Times New Roman"/>
                <a:cs typeface="Times New Roman"/>
              </a:rPr>
              <a:t>5</a:t>
            </a:r>
            <a:r>
              <a:rPr kumimoji="1" lang="zh-TW" altLang="en-US" dirty="0" smtClean="0">
                <a:solidFill>
                  <a:srgbClr val="0000FF"/>
                </a:solidFill>
                <a:latin typeface="Times New Roman"/>
                <a:cs typeface="Times New Roman"/>
              </a:rPr>
              <a:t>）</a:t>
            </a:r>
            <a:endParaRPr kumimoji="1" lang="zh-TW" altLang="en-US" dirty="0">
              <a:solidFill>
                <a:srgbClr val="0000FF"/>
              </a:solidFill>
              <a:latin typeface="Times New Roman"/>
              <a:cs typeface="Times New Roman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kumimoji="1" lang="zh-TW" altLang="en-US" sz="4800" b="1" i="1" dirty="0" smtClean="0"/>
              <a:t>決策方式：</a:t>
            </a:r>
            <a:endParaRPr kumimoji="1" lang="en-US" altLang="zh-TW" sz="4800" b="1" i="1" dirty="0" smtClean="0"/>
          </a:p>
          <a:p>
            <a:pPr marL="0" indent="0">
              <a:buNone/>
            </a:pPr>
            <a:endParaRPr kumimoji="1" lang="en-US" altLang="zh-TW" sz="2000" b="1" i="1" dirty="0" smtClean="0"/>
          </a:p>
          <a:p>
            <a:pPr marL="0" indent="0" algn="ctr">
              <a:buNone/>
            </a:pPr>
            <a:r>
              <a:rPr kumimoji="1" lang="zh-TW" altLang="en-US" sz="4800" dirty="0" smtClean="0"/>
              <a:t>靈活性</a:t>
            </a:r>
            <a:endParaRPr kumimoji="1" lang="en-US" altLang="zh-TW" sz="4800" dirty="0" smtClean="0"/>
          </a:p>
          <a:p>
            <a:pPr marL="0" indent="0" algn="ctr">
              <a:buNone/>
            </a:pPr>
            <a:r>
              <a:rPr kumimoji="1" lang="en-US" altLang="zh-TW" sz="4800" dirty="0" smtClean="0"/>
              <a:t>v.</a:t>
            </a:r>
          </a:p>
          <a:p>
            <a:pPr marL="0" indent="0" algn="ctr">
              <a:buNone/>
            </a:pPr>
            <a:r>
              <a:rPr kumimoji="1" lang="zh-TW" altLang="en-US" sz="4800" dirty="0" smtClean="0"/>
              <a:t>公信力</a:t>
            </a:r>
            <a:endParaRPr kumimoji="1" lang="zh-TW" altLang="en-US" sz="4800" dirty="0"/>
          </a:p>
        </p:txBody>
      </p:sp>
    </p:spTree>
    <p:extLst>
      <p:ext uri="{BB962C8B-B14F-4D97-AF65-F5344CB8AC3E}">
        <p14:creationId xmlns:p14="http://schemas.microsoft.com/office/powerpoint/2010/main" val="3053026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1313</Words>
  <Application>Microsoft Office PowerPoint</Application>
  <PresentationFormat>On-screen Show (4:3)</PresentationFormat>
  <Paragraphs>159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佈景主題</vt:lpstr>
      <vt:lpstr>和平佔中決策流程</vt:lpstr>
      <vt:lpstr>PowerPoint Presentation</vt:lpstr>
      <vt:lpstr>PowerPoint Presentation</vt:lpstr>
      <vt:lpstr>PowerPoint Presentation</vt:lpstr>
      <vt:lpstr>主題（1）：商討日（三）</vt:lpstr>
      <vt:lpstr>主題（1）：商討日（三）</vt:lpstr>
      <vt:lpstr>主題（1）：商討日（三）</vt:lpstr>
      <vt:lpstr>主題（2）：第一輪全民投票 </vt:lpstr>
      <vt:lpstr>主題（2）：第一輪全民投票 </vt:lpstr>
      <vt:lpstr>主題（2）：第一輪全民投票 </vt:lpstr>
      <vt:lpstr>主題（2）：第一輪全民投票 </vt:lpstr>
      <vt:lpstr>主題（3）：第二輪全民投票 </vt:lpstr>
      <vt:lpstr>主題（3）：第二輪全民投票 </vt:lpstr>
      <vt:lpstr>主題（3）：第二輪全民投票 </vt:lpstr>
      <vt:lpstr>決策的考慮（1）</vt:lpstr>
      <vt:lpstr>決策的考慮（2）</vt:lpstr>
      <vt:lpstr>決策的考慮（3）</vt:lpstr>
      <vt:lpstr>決策的考慮（4）</vt:lpstr>
      <vt:lpstr>決策的考慮（5）</vt:lpstr>
    </vt:vector>
  </TitlesOfParts>
  <Company>TAI 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和平佔中決策流程</dc:title>
  <dc:creator>Tai Benny</dc:creator>
  <cp:lastModifiedBy>AVSU</cp:lastModifiedBy>
  <cp:revision>25</cp:revision>
  <cp:lastPrinted>2014-02-26T01:25:22Z</cp:lastPrinted>
  <dcterms:created xsi:type="dcterms:W3CDTF">2014-02-10T14:33:13Z</dcterms:created>
  <dcterms:modified xsi:type="dcterms:W3CDTF">2014-03-09T02:15:34Z</dcterms:modified>
</cp:coreProperties>
</file>