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04" r:id="rId2"/>
    <p:sldId id="405" r:id="rId3"/>
    <p:sldId id="406" r:id="rId4"/>
    <p:sldId id="407" r:id="rId5"/>
    <p:sldId id="408" r:id="rId6"/>
    <p:sldId id="409" r:id="rId7"/>
    <p:sldId id="413" r:id="rId8"/>
    <p:sldId id="416" r:id="rId9"/>
    <p:sldId id="417" r:id="rId10"/>
    <p:sldId id="419" r:id="rId11"/>
    <p:sldId id="411" r:id="rId12"/>
  </p:sldIdLst>
  <p:sldSz cx="9144000" cy="6858000" type="screen4x3"/>
  <p:notesSz cx="7010400" cy="9296400"/>
  <p:defaultTextStyle>
    <a:defPPr>
      <a:defRPr lang="zh-HK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PMingLiU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>
          <p15:clr>
            <a:srgbClr val="A4A3A4"/>
          </p15:clr>
        </p15:guide>
        <p15:guide id="2" orient="horz" pos="3702">
          <p15:clr>
            <a:srgbClr val="A4A3A4"/>
          </p15:clr>
        </p15:guide>
        <p15:guide id="3" orient="horz" pos="3838">
          <p15:clr>
            <a:srgbClr val="A4A3A4"/>
          </p15:clr>
        </p15:guide>
        <p15:guide id="4" orient="horz" pos="845">
          <p15:clr>
            <a:srgbClr val="A4A3A4"/>
          </p15:clr>
        </p15:guide>
        <p15:guide id="5" orient="horz" pos="4020">
          <p15:clr>
            <a:srgbClr val="A4A3A4"/>
          </p15:clr>
        </p15:guide>
        <p15:guide id="6" pos="113">
          <p15:clr>
            <a:srgbClr val="A4A3A4"/>
          </p15:clr>
        </p15:guide>
        <p15:guide id="7" pos="295">
          <p15:clr>
            <a:srgbClr val="A4A3A4"/>
          </p15:clr>
        </p15:guide>
        <p15:guide id="8" pos="56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F4D640"/>
    <a:srgbClr val="000000"/>
    <a:srgbClr val="FFD400"/>
    <a:srgbClr val="0098D8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6" autoAdjust="0"/>
    <p:restoredTop sz="84982" autoAdjust="0"/>
  </p:normalViewPr>
  <p:slideViewPr>
    <p:cSldViewPr showGuides="1">
      <p:cViewPr varScale="1">
        <p:scale>
          <a:sx n="63" d="100"/>
          <a:sy n="63" d="100"/>
        </p:scale>
        <p:origin x="1800" y="66"/>
      </p:cViewPr>
      <p:guideLst>
        <p:guide orient="horz" pos="663"/>
        <p:guide orient="horz" pos="3702"/>
        <p:guide orient="horz" pos="3838"/>
        <p:guide orient="horz" pos="845"/>
        <p:guide orient="horz" pos="4020"/>
        <p:guide pos="113"/>
        <p:guide pos="295"/>
        <p:guide pos="56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>
        <p:scale>
          <a:sx n="125" d="100"/>
          <a:sy n="125" d="100"/>
        </p:scale>
        <p:origin x="-2868" y="306"/>
      </p:cViewPr>
      <p:guideLst>
        <p:guide orient="horz" pos="2928"/>
        <p:guide pos="220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HKG501\Share\PPT%20CHARTS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LIBRARIES\DOCUMENTS\Dropbox\1_New%20Stuff\PPT%20CHAR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LIBRARIES\DOCUMENTS\Dropbox\1_New%20Stuff\Population\Pop%20New%20Char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3200">
                <a:solidFill>
                  <a:srgbClr val="FF0000"/>
                </a:solidFill>
              </a:defRPr>
            </a:pPr>
            <a:r>
              <a:rPr lang="zh-TW" sz="3200">
                <a:solidFill>
                  <a:srgbClr val="FF0000"/>
                </a:solidFill>
              </a:rPr>
              <a:t>總就業人數</a:t>
            </a:r>
            <a:endParaRPr lang="en-US" sz="320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3.4062553073615616E-2"/>
          <c:y val="8.0053352092292057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939480468736974"/>
          <c:y val="0.1366386753082264"/>
          <c:w val="0.87454153307590843"/>
          <c:h val="0.6971517721401459"/>
        </c:manualLayout>
      </c:layout>
      <c:lineChart>
        <c:grouping val="standard"/>
        <c:varyColors val="0"/>
        <c:ser>
          <c:idx val="0"/>
          <c:order val="0"/>
          <c:spPr>
            <a:ln w="38100">
              <a:solidFill>
                <a:srgbClr val="0098D8"/>
              </a:solidFill>
            </a:ln>
          </c:spPr>
          <c:marker>
            <c:symbol val="none"/>
          </c:marker>
          <c:cat>
            <c:strRef>
              <c:f>Employment!$J$34:$J$401</c:f>
              <c:strCache>
                <c:ptCount val="368"/>
                <c:pt idx="0">
                  <c:v>10/1981</c:v>
                </c:pt>
                <c:pt idx="1">
                  <c:v>11/1981</c:v>
                </c:pt>
                <c:pt idx="2">
                  <c:v>12/1981</c:v>
                </c:pt>
                <c:pt idx="3">
                  <c:v>01/1982</c:v>
                </c:pt>
                <c:pt idx="4">
                  <c:v>02/1982</c:v>
                </c:pt>
                <c:pt idx="5">
                  <c:v>03/1982</c:v>
                </c:pt>
                <c:pt idx="6">
                  <c:v>04/1982</c:v>
                </c:pt>
                <c:pt idx="7">
                  <c:v>05/1982</c:v>
                </c:pt>
                <c:pt idx="8">
                  <c:v>06/1982</c:v>
                </c:pt>
                <c:pt idx="9">
                  <c:v>07/1982</c:v>
                </c:pt>
                <c:pt idx="10">
                  <c:v>08/1982</c:v>
                </c:pt>
                <c:pt idx="11">
                  <c:v>09/1982</c:v>
                </c:pt>
                <c:pt idx="12">
                  <c:v>10/1982</c:v>
                </c:pt>
                <c:pt idx="13">
                  <c:v>11/1982</c:v>
                </c:pt>
                <c:pt idx="14">
                  <c:v>12/1982</c:v>
                </c:pt>
                <c:pt idx="15">
                  <c:v>01/1983</c:v>
                </c:pt>
                <c:pt idx="16">
                  <c:v>02/1983</c:v>
                </c:pt>
                <c:pt idx="17">
                  <c:v>03/1983</c:v>
                </c:pt>
                <c:pt idx="18">
                  <c:v>04/1983</c:v>
                </c:pt>
                <c:pt idx="19">
                  <c:v>05/1983</c:v>
                </c:pt>
                <c:pt idx="20">
                  <c:v>06/1983</c:v>
                </c:pt>
                <c:pt idx="21">
                  <c:v>07/1983</c:v>
                </c:pt>
                <c:pt idx="22">
                  <c:v>08/1983</c:v>
                </c:pt>
                <c:pt idx="23">
                  <c:v>09/1983</c:v>
                </c:pt>
                <c:pt idx="24">
                  <c:v>10/1983</c:v>
                </c:pt>
                <c:pt idx="25">
                  <c:v>11/1983</c:v>
                </c:pt>
                <c:pt idx="26">
                  <c:v>12/1983</c:v>
                </c:pt>
                <c:pt idx="27">
                  <c:v>01/1984</c:v>
                </c:pt>
                <c:pt idx="28">
                  <c:v>02/1984</c:v>
                </c:pt>
                <c:pt idx="29">
                  <c:v>03/1984</c:v>
                </c:pt>
                <c:pt idx="30">
                  <c:v>04/1984</c:v>
                </c:pt>
                <c:pt idx="31">
                  <c:v>05/1984</c:v>
                </c:pt>
                <c:pt idx="32">
                  <c:v>06/1984</c:v>
                </c:pt>
                <c:pt idx="33">
                  <c:v>07/1984</c:v>
                </c:pt>
                <c:pt idx="34">
                  <c:v>08/1984</c:v>
                </c:pt>
                <c:pt idx="35">
                  <c:v>09/1984</c:v>
                </c:pt>
                <c:pt idx="36">
                  <c:v>10/1984</c:v>
                </c:pt>
                <c:pt idx="37">
                  <c:v>11/1984</c:v>
                </c:pt>
                <c:pt idx="38">
                  <c:v>12/1984</c:v>
                </c:pt>
                <c:pt idx="39">
                  <c:v>01/1985</c:v>
                </c:pt>
                <c:pt idx="40">
                  <c:v>02/1985</c:v>
                </c:pt>
                <c:pt idx="41">
                  <c:v>03/1985</c:v>
                </c:pt>
                <c:pt idx="42">
                  <c:v>04/1985</c:v>
                </c:pt>
                <c:pt idx="43">
                  <c:v>05/1985</c:v>
                </c:pt>
                <c:pt idx="44">
                  <c:v>06/1985</c:v>
                </c:pt>
                <c:pt idx="45">
                  <c:v>07/1985</c:v>
                </c:pt>
                <c:pt idx="46">
                  <c:v>08/1985</c:v>
                </c:pt>
                <c:pt idx="47">
                  <c:v>09/1985</c:v>
                </c:pt>
                <c:pt idx="48">
                  <c:v>10/1985</c:v>
                </c:pt>
                <c:pt idx="49">
                  <c:v>11/1985</c:v>
                </c:pt>
                <c:pt idx="50">
                  <c:v>12/1985</c:v>
                </c:pt>
                <c:pt idx="51">
                  <c:v>01/1986</c:v>
                </c:pt>
                <c:pt idx="52">
                  <c:v>02/1986</c:v>
                </c:pt>
                <c:pt idx="53">
                  <c:v>03/1986</c:v>
                </c:pt>
                <c:pt idx="54">
                  <c:v>04/1986</c:v>
                </c:pt>
                <c:pt idx="55">
                  <c:v>05/1986</c:v>
                </c:pt>
                <c:pt idx="56">
                  <c:v>06/1986</c:v>
                </c:pt>
                <c:pt idx="57">
                  <c:v>07/1986</c:v>
                </c:pt>
                <c:pt idx="58">
                  <c:v>08/1986</c:v>
                </c:pt>
                <c:pt idx="59">
                  <c:v>09/1986</c:v>
                </c:pt>
                <c:pt idx="60">
                  <c:v>10/1986</c:v>
                </c:pt>
                <c:pt idx="61">
                  <c:v>11/1986</c:v>
                </c:pt>
                <c:pt idx="62">
                  <c:v>12/1986</c:v>
                </c:pt>
                <c:pt idx="63">
                  <c:v>01/1987</c:v>
                </c:pt>
                <c:pt idx="64">
                  <c:v>02/1987</c:v>
                </c:pt>
                <c:pt idx="65">
                  <c:v>03/1987</c:v>
                </c:pt>
                <c:pt idx="66">
                  <c:v>04/1987</c:v>
                </c:pt>
                <c:pt idx="67">
                  <c:v>05/1987</c:v>
                </c:pt>
                <c:pt idx="68">
                  <c:v>06/1987</c:v>
                </c:pt>
                <c:pt idx="69">
                  <c:v>07/1987</c:v>
                </c:pt>
                <c:pt idx="70">
                  <c:v>08/1987</c:v>
                </c:pt>
                <c:pt idx="71">
                  <c:v>09/1987</c:v>
                </c:pt>
                <c:pt idx="72">
                  <c:v>10/1987</c:v>
                </c:pt>
                <c:pt idx="73">
                  <c:v>11/1987</c:v>
                </c:pt>
                <c:pt idx="74">
                  <c:v>12/1987</c:v>
                </c:pt>
                <c:pt idx="75">
                  <c:v>01/1988</c:v>
                </c:pt>
                <c:pt idx="76">
                  <c:v>02/1988</c:v>
                </c:pt>
                <c:pt idx="77">
                  <c:v>03/1988</c:v>
                </c:pt>
                <c:pt idx="78">
                  <c:v>04/1988</c:v>
                </c:pt>
                <c:pt idx="79">
                  <c:v>05/1988</c:v>
                </c:pt>
                <c:pt idx="80">
                  <c:v>06/1988</c:v>
                </c:pt>
                <c:pt idx="81">
                  <c:v>07/1988</c:v>
                </c:pt>
                <c:pt idx="82">
                  <c:v>08/1988</c:v>
                </c:pt>
                <c:pt idx="83">
                  <c:v>09/1988</c:v>
                </c:pt>
                <c:pt idx="84">
                  <c:v>10/1988</c:v>
                </c:pt>
                <c:pt idx="85">
                  <c:v>11/1988</c:v>
                </c:pt>
                <c:pt idx="86">
                  <c:v>12/1988</c:v>
                </c:pt>
                <c:pt idx="87">
                  <c:v>01/1989</c:v>
                </c:pt>
                <c:pt idx="88">
                  <c:v>02/1989</c:v>
                </c:pt>
                <c:pt idx="89">
                  <c:v>03/1989</c:v>
                </c:pt>
                <c:pt idx="90">
                  <c:v>04/1989</c:v>
                </c:pt>
                <c:pt idx="91">
                  <c:v>05/1989</c:v>
                </c:pt>
                <c:pt idx="92">
                  <c:v>06/1989</c:v>
                </c:pt>
                <c:pt idx="93">
                  <c:v>07/1989</c:v>
                </c:pt>
                <c:pt idx="94">
                  <c:v>08/1989</c:v>
                </c:pt>
                <c:pt idx="95">
                  <c:v>09/1989</c:v>
                </c:pt>
                <c:pt idx="96">
                  <c:v>10/1989</c:v>
                </c:pt>
                <c:pt idx="97">
                  <c:v>11/1989</c:v>
                </c:pt>
                <c:pt idx="98">
                  <c:v>12/1989</c:v>
                </c:pt>
                <c:pt idx="99">
                  <c:v>01/1990</c:v>
                </c:pt>
                <c:pt idx="100">
                  <c:v>02/1990</c:v>
                </c:pt>
                <c:pt idx="101">
                  <c:v>03/1990</c:v>
                </c:pt>
                <c:pt idx="102">
                  <c:v>04/1990</c:v>
                </c:pt>
                <c:pt idx="103">
                  <c:v>05/1990</c:v>
                </c:pt>
                <c:pt idx="104">
                  <c:v>06/1990</c:v>
                </c:pt>
                <c:pt idx="105">
                  <c:v>07/1990</c:v>
                </c:pt>
                <c:pt idx="106">
                  <c:v>08/1990</c:v>
                </c:pt>
                <c:pt idx="107">
                  <c:v>09/1990</c:v>
                </c:pt>
                <c:pt idx="108">
                  <c:v>10/1990</c:v>
                </c:pt>
                <c:pt idx="109">
                  <c:v>11/1990</c:v>
                </c:pt>
                <c:pt idx="110">
                  <c:v>12/1990</c:v>
                </c:pt>
                <c:pt idx="111">
                  <c:v>01/1991</c:v>
                </c:pt>
                <c:pt idx="112">
                  <c:v>02/1991</c:v>
                </c:pt>
                <c:pt idx="113">
                  <c:v>03/1991</c:v>
                </c:pt>
                <c:pt idx="114">
                  <c:v>04/1991</c:v>
                </c:pt>
                <c:pt idx="115">
                  <c:v>05/1991</c:v>
                </c:pt>
                <c:pt idx="116">
                  <c:v>06/1991</c:v>
                </c:pt>
                <c:pt idx="117">
                  <c:v>07/1991</c:v>
                </c:pt>
                <c:pt idx="118">
                  <c:v>08/1991</c:v>
                </c:pt>
                <c:pt idx="119">
                  <c:v>09/1991</c:v>
                </c:pt>
                <c:pt idx="120">
                  <c:v>10/1991</c:v>
                </c:pt>
                <c:pt idx="121">
                  <c:v>11/1991</c:v>
                </c:pt>
                <c:pt idx="122">
                  <c:v>12/1991</c:v>
                </c:pt>
                <c:pt idx="123">
                  <c:v>01/1992</c:v>
                </c:pt>
                <c:pt idx="124">
                  <c:v>02/1992</c:v>
                </c:pt>
                <c:pt idx="125">
                  <c:v>03/1992</c:v>
                </c:pt>
                <c:pt idx="126">
                  <c:v>04/1992</c:v>
                </c:pt>
                <c:pt idx="127">
                  <c:v>05/1992</c:v>
                </c:pt>
                <c:pt idx="128">
                  <c:v>06/1992</c:v>
                </c:pt>
                <c:pt idx="129">
                  <c:v>07/1992</c:v>
                </c:pt>
                <c:pt idx="130">
                  <c:v>08/1992</c:v>
                </c:pt>
                <c:pt idx="131">
                  <c:v>09/1992</c:v>
                </c:pt>
                <c:pt idx="132">
                  <c:v>10/1992</c:v>
                </c:pt>
                <c:pt idx="133">
                  <c:v>11/1992</c:v>
                </c:pt>
                <c:pt idx="134">
                  <c:v>12/1992</c:v>
                </c:pt>
                <c:pt idx="135">
                  <c:v>01/1993</c:v>
                </c:pt>
                <c:pt idx="136">
                  <c:v>02/1993</c:v>
                </c:pt>
                <c:pt idx="137">
                  <c:v>03/1993</c:v>
                </c:pt>
                <c:pt idx="138">
                  <c:v>04/1993</c:v>
                </c:pt>
                <c:pt idx="139">
                  <c:v>05/1993</c:v>
                </c:pt>
                <c:pt idx="140">
                  <c:v>06/1993</c:v>
                </c:pt>
                <c:pt idx="141">
                  <c:v>07/1993</c:v>
                </c:pt>
                <c:pt idx="142">
                  <c:v>08/1993</c:v>
                </c:pt>
                <c:pt idx="143">
                  <c:v>09/1993</c:v>
                </c:pt>
                <c:pt idx="144">
                  <c:v>10/1993</c:v>
                </c:pt>
                <c:pt idx="145">
                  <c:v>11/1993</c:v>
                </c:pt>
                <c:pt idx="146">
                  <c:v>12/1993</c:v>
                </c:pt>
                <c:pt idx="147">
                  <c:v>01/1994</c:v>
                </c:pt>
                <c:pt idx="148">
                  <c:v>02/1994</c:v>
                </c:pt>
                <c:pt idx="149">
                  <c:v>03/1994</c:v>
                </c:pt>
                <c:pt idx="150">
                  <c:v>04/1994</c:v>
                </c:pt>
                <c:pt idx="151">
                  <c:v>05/1994</c:v>
                </c:pt>
                <c:pt idx="152">
                  <c:v>06/1994</c:v>
                </c:pt>
                <c:pt idx="153">
                  <c:v>07/1994</c:v>
                </c:pt>
                <c:pt idx="154">
                  <c:v>08/1994</c:v>
                </c:pt>
                <c:pt idx="155">
                  <c:v>09/1994</c:v>
                </c:pt>
                <c:pt idx="156">
                  <c:v>10/1994</c:v>
                </c:pt>
                <c:pt idx="157">
                  <c:v>11/1994</c:v>
                </c:pt>
                <c:pt idx="158">
                  <c:v>12/1994</c:v>
                </c:pt>
                <c:pt idx="159">
                  <c:v>01/1995</c:v>
                </c:pt>
                <c:pt idx="160">
                  <c:v>02/1995</c:v>
                </c:pt>
                <c:pt idx="161">
                  <c:v>03/1995</c:v>
                </c:pt>
                <c:pt idx="162">
                  <c:v>04/1995</c:v>
                </c:pt>
                <c:pt idx="163">
                  <c:v>05/1995</c:v>
                </c:pt>
                <c:pt idx="164">
                  <c:v>06/1995</c:v>
                </c:pt>
                <c:pt idx="165">
                  <c:v>07/1995</c:v>
                </c:pt>
                <c:pt idx="166">
                  <c:v>08/1995</c:v>
                </c:pt>
                <c:pt idx="167">
                  <c:v>09/1995</c:v>
                </c:pt>
                <c:pt idx="168">
                  <c:v>10/1995</c:v>
                </c:pt>
                <c:pt idx="169">
                  <c:v>11/1995</c:v>
                </c:pt>
                <c:pt idx="170">
                  <c:v>12/1995</c:v>
                </c:pt>
                <c:pt idx="171">
                  <c:v>01/1996</c:v>
                </c:pt>
                <c:pt idx="172">
                  <c:v>02/1996</c:v>
                </c:pt>
                <c:pt idx="173">
                  <c:v>03/1996</c:v>
                </c:pt>
                <c:pt idx="174">
                  <c:v>04/1996</c:v>
                </c:pt>
                <c:pt idx="175">
                  <c:v>05/1996</c:v>
                </c:pt>
                <c:pt idx="176">
                  <c:v>06/1996</c:v>
                </c:pt>
                <c:pt idx="177">
                  <c:v>07/1996</c:v>
                </c:pt>
                <c:pt idx="178">
                  <c:v>08/1996</c:v>
                </c:pt>
                <c:pt idx="179">
                  <c:v>09/1996</c:v>
                </c:pt>
                <c:pt idx="180">
                  <c:v>10/1996</c:v>
                </c:pt>
                <c:pt idx="181">
                  <c:v>11/1996</c:v>
                </c:pt>
                <c:pt idx="182">
                  <c:v>12/1996</c:v>
                </c:pt>
                <c:pt idx="183">
                  <c:v>01/1997</c:v>
                </c:pt>
                <c:pt idx="184">
                  <c:v>02/1997</c:v>
                </c:pt>
                <c:pt idx="185">
                  <c:v>03/1997</c:v>
                </c:pt>
                <c:pt idx="186">
                  <c:v>04/1997</c:v>
                </c:pt>
                <c:pt idx="187">
                  <c:v>05/1997</c:v>
                </c:pt>
                <c:pt idx="188">
                  <c:v>06/1997</c:v>
                </c:pt>
                <c:pt idx="189">
                  <c:v>07/1997</c:v>
                </c:pt>
                <c:pt idx="190">
                  <c:v>08/1997</c:v>
                </c:pt>
                <c:pt idx="191">
                  <c:v>09/1997</c:v>
                </c:pt>
                <c:pt idx="192">
                  <c:v>10/1997</c:v>
                </c:pt>
                <c:pt idx="193">
                  <c:v>11/1997</c:v>
                </c:pt>
                <c:pt idx="194">
                  <c:v>12/1997</c:v>
                </c:pt>
                <c:pt idx="195">
                  <c:v>01/1998</c:v>
                </c:pt>
                <c:pt idx="196">
                  <c:v>02/1998</c:v>
                </c:pt>
                <c:pt idx="197">
                  <c:v>03/1998</c:v>
                </c:pt>
                <c:pt idx="198">
                  <c:v>04/1998</c:v>
                </c:pt>
                <c:pt idx="199">
                  <c:v>05/1998</c:v>
                </c:pt>
                <c:pt idx="200">
                  <c:v>06/1998</c:v>
                </c:pt>
                <c:pt idx="201">
                  <c:v>07/1998</c:v>
                </c:pt>
                <c:pt idx="202">
                  <c:v>08/1998</c:v>
                </c:pt>
                <c:pt idx="203">
                  <c:v>09/1998</c:v>
                </c:pt>
                <c:pt idx="204">
                  <c:v>10/1998</c:v>
                </c:pt>
                <c:pt idx="205">
                  <c:v>11/1998</c:v>
                </c:pt>
                <c:pt idx="206">
                  <c:v>12/1998</c:v>
                </c:pt>
                <c:pt idx="207">
                  <c:v>01/1999</c:v>
                </c:pt>
                <c:pt idx="208">
                  <c:v>02/1999</c:v>
                </c:pt>
                <c:pt idx="209">
                  <c:v>03/1999</c:v>
                </c:pt>
                <c:pt idx="210">
                  <c:v>04/1999</c:v>
                </c:pt>
                <c:pt idx="211">
                  <c:v>05/1999</c:v>
                </c:pt>
                <c:pt idx="212">
                  <c:v>06/1999</c:v>
                </c:pt>
                <c:pt idx="213">
                  <c:v>07/1999</c:v>
                </c:pt>
                <c:pt idx="214">
                  <c:v>08/1999</c:v>
                </c:pt>
                <c:pt idx="215">
                  <c:v>09/1999</c:v>
                </c:pt>
                <c:pt idx="216">
                  <c:v>10/1999</c:v>
                </c:pt>
                <c:pt idx="217">
                  <c:v>11/1999</c:v>
                </c:pt>
                <c:pt idx="218">
                  <c:v>12/1999</c:v>
                </c:pt>
                <c:pt idx="219">
                  <c:v>01/2000</c:v>
                </c:pt>
                <c:pt idx="220">
                  <c:v>02/2000</c:v>
                </c:pt>
                <c:pt idx="221">
                  <c:v>03/2000</c:v>
                </c:pt>
                <c:pt idx="222">
                  <c:v>04/2000</c:v>
                </c:pt>
                <c:pt idx="223">
                  <c:v>05/2000</c:v>
                </c:pt>
                <c:pt idx="224">
                  <c:v>06/2000</c:v>
                </c:pt>
                <c:pt idx="225">
                  <c:v>07/2000</c:v>
                </c:pt>
                <c:pt idx="226">
                  <c:v>08/2000</c:v>
                </c:pt>
                <c:pt idx="227">
                  <c:v>09/2000</c:v>
                </c:pt>
                <c:pt idx="228">
                  <c:v>10/2000</c:v>
                </c:pt>
                <c:pt idx="229">
                  <c:v>11/2000</c:v>
                </c:pt>
                <c:pt idx="230">
                  <c:v>12/2000</c:v>
                </c:pt>
                <c:pt idx="231">
                  <c:v>01/2001</c:v>
                </c:pt>
                <c:pt idx="232">
                  <c:v>02/2001</c:v>
                </c:pt>
                <c:pt idx="233">
                  <c:v>03/2001</c:v>
                </c:pt>
                <c:pt idx="234">
                  <c:v>04/2001</c:v>
                </c:pt>
                <c:pt idx="235">
                  <c:v>05/2001</c:v>
                </c:pt>
                <c:pt idx="236">
                  <c:v>06/2001</c:v>
                </c:pt>
                <c:pt idx="237">
                  <c:v>07/2001</c:v>
                </c:pt>
                <c:pt idx="238">
                  <c:v>08/2001</c:v>
                </c:pt>
                <c:pt idx="239">
                  <c:v>09/2001</c:v>
                </c:pt>
                <c:pt idx="240">
                  <c:v>10/2001</c:v>
                </c:pt>
                <c:pt idx="241">
                  <c:v>11/2001</c:v>
                </c:pt>
                <c:pt idx="242">
                  <c:v>12/2001</c:v>
                </c:pt>
                <c:pt idx="243">
                  <c:v>01/2002</c:v>
                </c:pt>
                <c:pt idx="244">
                  <c:v>02/2002</c:v>
                </c:pt>
                <c:pt idx="245">
                  <c:v>03/2002</c:v>
                </c:pt>
                <c:pt idx="246">
                  <c:v>04/2002</c:v>
                </c:pt>
                <c:pt idx="247">
                  <c:v>05/2002</c:v>
                </c:pt>
                <c:pt idx="248">
                  <c:v>06/2002</c:v>
                </c:pt>
                <c:pt idx="249">
                  <c:v>07/2002</c:v>
                </c:pt>
                <c:pt idx="250">
                  <c:v>08/2002</c:v>
                </c:pt>
                <c:pt idx="251">
                  <c:v>09/2002</c:v>
                </c:pt>
                <c:pt idx="252">
                  <c:v>10/2002</c:v>
                </c:pt>
                <c:pt idx="253">
                  <c:v>11/2002</c:v>
                </c:pt>
                <c:pt idx="254">
                  <c:v>12/2002</c:v>
                </c:pt>
                <c:pt idx="255">
                  <c:v>01/2003</c:v>
                </c:pt>
                <c:pt idx="256">
                  <c:v>02/2003</c:v>
                </c:pt>
                <c:pt idx="257">
                  <c:v>03/2003</c:v>
                </c:pt>
                <c:pt idx="258">
                  <c:v>04/2003</c:v>
                </c:pt>
                <c:pt idx="259">
                  <c:v>05/2003</c:v>
                </c:pt>
                <c:pt idx="260">
                  <c:v>06/2003</c:v>
                </c:pt>
                <c:pt idx="261">
                  <c:v>07/2003</c:v>
                </c:pt>
                <c:pt idx="262">
                  <c:v>08/2003</c:v>
                </c:pt>
                <c:pt idx="263">
                  <c:v>09/2003</c:v>
                </c:pt>
                <c:pt idx="264">
                  <c:v>10/2003</c:v>
                </c:pt>
                <c:pt idx="265">
                  <c:v>11/2003</c:v>
                </c:pt>
                <c:pt idx="266">
                  <c:v>12/2003</c:v>
                </c:pt>
                <c:pt idx="267">
                  <c:v>01/2004</c:v>
                </c:pt>
                <c:pt idx="268">
                  <c:v>02/2004</c:v>
                </c:pt>
                <c:pt idx="269">
                  <c:v>03/2004</c:v>
                </c:pt>
                <c:pt idx="270">
                  <c:v>04/2004</c:v>
                </c:pt>
                <c:pt idx="271">
                  <c:v>05/2004</c:v>
                </c:pt>
                <c:pt idx="272">
                  <c:v>06/2004</c:v>
                </c:pt>
                <c:pt idx="273">
                  <c:v>07/2004</c:v>
                </c:pt>
                <c:pt idx="274">
                  <c:v>08/2004</c:v>
                </c:pt>
                <c:pt idx="275">
                  <c:v>09/2004</c:v>
                </c:pt>
                <c:pt idx="276">
                  <c:v>10/2004</c:v>
                </c:pt>
                <c:pt idx="277">
                  <c:v>11/2004</c:v>
                </c:pt>
                <c:pt idx="278">
                  <c:v>12/2004</c:v>
                </c:pt>
                <c:pt idx="279">
                  <c:v>01/2005</c:v>
                </c:pt>
                <c:pt idx="280">
                  <c:v>02/2005</c:v>
                </c:pt>
                <c:pt idx="281">
                  <c:v>03/2005</c:v>
                </c:pt>
                <c:pt idx="282">
                  <c:v>04/2005</c:v>
                </c:pt>
                <c:pt idx="283">
                  <c:v>05/2005</c:v>
                </c:pt>
                <c:pt idx="284">
                  <c:v>06/2005</c:v>
                </c:pt>
                <c:pt idx="285">
                  <c:v>07/2005</c:v>
                </c:pt>
                <c:pt idx="286">
                  <c:v>08/2005</c:v>
                </c:pt>
                <c:pt idx="287">
                  <c:v>09/2005</c:v>
                </c:pt>
                <c:pt idx="288">
                  <c:v>10/2005</c:v>
                </c:pt>
                <c:pt idx="289">
                  <c:v>11/2005</c:v>
                </c:pt>
                <c:pt idx="290">
                  <c:v>12/2005</c:v>
                </c:pt>
                <c:pt idx="291">
                  <c:v>01/2006</c:v>
                </c:pt>
                <c:pt idx="292">
                  <c:v>02/2006</c:v>
                </c:pt>
                <c:pt idx="293">
                  <c:v>03/2006</c:v>
                </c:pt>
                <c:pt idx="294">
                  <c:v>04/2006</c:v>
                </c:pt>
                <c:pt idx="295">
                  <c:v>05/2006</c:v>
                </c:pt>
                <c:pt idx="296">
                  <c:v>06/2006</c:v>
                </c:pt>
                <c:pt idx="297">
                  <c:v>07/2006</c:v>
                </c:pt>
                <c:pt idx="298">
                  <c:v>08/2006</c:v>
                </c:pt>
                <c:pt idx="299">
                  <c:v>09/2006</c:v>
                </c:pt>
                <c:pt idx="300">
                  <c:v>10/2006</c:v>
                </c:pt>
                <c:pt idx="301">
                  <c:v>11/2006</c:v>
                </c:pt>
                <c:pt idx="302">
                  <c:v>12/2006</c:v>
                </c:pt>
                <c:pt idx="303">
                  <c:v>01/2007</c:v>
                </c:pt>
                <c:pt idx="304">
                  <c:v>02/2007</c:v>
                </c:pt>
                <c:pt idx="305">
                  <c:v>03/2007</c:v>
                </c:pt>
                <c:pt idx="306">
                  <c:v>04/2007</c:v>
                </c:pt>
                <c:pt idx="307">
                  <c:v>05/2007</c:v>
                </c:pt>
                <c:pt idx="308">
                  <c:v>06/2007</c:v>
                </c:pt>
                <c:pt idx="309">
                  <c:v>07/2007</c:v>
                </c:pt>
                <c:pt idx="310">
                  <c:v>08/2007</c:v>
                </c:pt>
                <c:pt idx="311">
                  <c:v>09/2007</c:v>
                </c:pt>
                <c:pt idx="312">
                  <c:v>10/2007</c:v>
                </c:pt>
                <c:pt idx="313">
                  <c:v>11/2007</c:v>
                </c:pt>
                <c:pt idx="314">
                  <c:v>12/2007</c:v>
                </c:pt>
                <c:pt idx="315">
                  <c:v>01/2008</c:v>
                </c:pt>
                <c:pt idx="316">
                  <c:v>02/2008</c:v>
                </c:pt>
                <c:pt idx="317">
                  <c:v>03/2008</c:v>
                </c:pt>
                <c:pt idx="318">
                  <c:v>04/2008</c:v>
                </c:pt>
                <c:pt idx="319">
                  <c:v>05/2008</c:v>
                </c:pt>
                <c:pt idx="320">
                  <c:v>06/2008</c:v>
                </c:pt>
                <c:pt idx="321">
                  <c:v>07/2008</c:v>
                </c:pt>
                <c:pt idx="322">
                  <c:v>08/2008</c:v>
                </c:pt>
                <c:pt idx="323">
                  <c:v>09/2008</c:v>
                </c:pt>
                <c:pt idx="324">
                  <c:v>10/2008</c:v>
                </c:pt>
                <c:pt idx="325">
                  <c:v>11/2008</c:v>
                </c:pt>
                <c:pt idx="326">
                  <c:v>12/2008</c:v>
                </c:pt>
                <c:pt idx="327">
                  <c:v>01/2009</c:v>
                </c:pt>
                <c:pt idx="328">
                  <c:v>02/2009</c:v>
                </c:pt>
                <c:pt idx="329">
                  <c:v>03/2009</c:v>
                </c:pt>
                <c:pt idx="330">
                  <c:v>04/2009</c:v>
                </c:pt>
                <c:pt idx="331">
                  <c:v>05/2009</c:v>
                </c:pt>
                <c:pt idx="332">
                  <c:v>06/2009</c:v>
                </c:pt>
                <c:pt idx="333">
                  <c:v>07/2009</c:v>
                </c:pt>
                <c:pt idx="334">
                  <c:v>08/2009</c:v>
                </c:pt>
                <c:pt idx="335">
                  <c:v>09/2009</c:v>
                </c:pt>
                <c:pt idx="336">
                  <c:v>10/2009</c:v>
                </c:pt>
                <c:pt idx="337">
                  <c:v>11/2009</c:v>
                </c:pt>
                <c:pt idx="338">
                  <c:v>12/2009</c:v>
                </c:pt>
                <c:pt idx="339">
                  <c:v>01/2010</c:v>
                </c:pt>
                <c:pt idx="340">
                  <c:v>02/2010</c:v>
                </c:pt>
                <c:pt idx="341">
                  <c:v>03/2010</c:v>
                </c:pt>
                <c:pt idx="342">
                  <c:v>04/2010</c:v>
                </c:pt>
                <c:pt idx="343">
                  <c:v>05/2010</c:v>
                </c:pt>
                <c:pt idx="344">
                  <c:v>06/2010</c:v>
                </c:pt>
                <c:pt idx="345">
                  <c:v>07/2010</c:v>
                </c:pt>
                <c:pt idx="346">
                  <c:v>08/2010</c:v>
                </c:pt>
                <c:pt idx="347">
                  <c:v>09/2010</c:v>
                </c:pt>
                <c:pt idx="348">
                  <c:v>10/2010</c:v>
                </c:pt>
                <c:pt idx="349">
                  <c:v>11/2010</c:v>
                </c:pt>
                <c:pt idx="350">
                  <c:v>12/2010</c:v>
                </c:pt>
                <c:pt idx="351">
                  <c:v>01/2011</c:v>
                </c:pt>
                <c:pt idx="352">
                  <c:v>02/2011</c:v>
                </c:pt>
                <c:pt idx="353">
                  <c:v>03/2011</c:v>
                </c:pt>
                <c:pt idx="354">
                  <c:v>04/2011</c:v>
                </c:pt>
                <c:pt idx="355">
                  <c:v>05/2011</c:v>
                </c:pt>
                <c:pt idx="356">
                  <c:v>06/2011</c:v>
                </c:pt>
                <c:pt idx="357">
                  <c:v>07/2011</c:v>
                </c:pt>
                <c:pt idx="358">
                  <c:v>08/2011</c:v>
                </c:pt>
                <c:pt idx="359">
                  <c:v>09/2011</c:v>
                </c:pt>
                <c:pt idx="360">
                  <c:v>10/2011</c:v>
                </c:pt>
                <c:pt idx="361">
                  <c:v>11/2011</c:v>
                </c:pt>
                <c:pt idx="362">
                  <c:v>12/2011</c:v>
                </c:pt>
                <c:pt idx="363">
                  <c:v>01/2012</c:v>
                </c:pt>
                <c:pt idx="364">
                  <c:v>02/2012</c:v>
                </c:pt>
                <c:pt idx="365">
                  <c:v>03/2012</c:v>
                </c:pt>
                <c:pt idx="366">
                  <c:v>04/2012</c:v>
                </c:pt>
                <c:pt idx="367">
                  <c:v>05/2012</c:v>
                </c:pt>
              </c:strCache>
            </c:strRef>
          </c:cat>
          <c:val>
            <c:numRef>
              <c:f>Employment!$M$34:$M$401</c:f>
              <c:numCache>
                <c:formatCode>General</c:formatCode>
                <c:ptCount val="368"/>
                <c:pt idx="0">
                  <c:v>2.4894000000000003</c:v>
                </c:pt>
                <c:pt idx="1">
                  <c:v>2.4798</c:v>
                </c:pt>
                <c:pt idx="2">
                  <c:v>2.4740000000000002</c:v>
                </c:pt>
                <c:pt idx="3">
                  <c:v>2.4833000000000003</c:v>
                </c:pt>
                <c:pt idx="4">
                  <c:v>2.4803999999999999</c:v>
                </c:pt>
                <c:pt idx="5">
                  <c:v>2.48</c:v>
                </c:pt>
                <c:pt idx="6">
                  <c:v>2.4853000000000001</c:v>
                </c:pt>
                <c:pt idx="7">
                  <c:v>2.4876</c:v>
                </c:pt>
                <c:pt idx="8">
                  <c:v>2.5116999999999998</c:v>
                </c:pt>
                <c:pt idx="9">
                  <c:v>2.5128000000000004</c:v>
                </c:pt>
                <c:pt idx="10">
                  <c:v>2.5116999999999998</c:v>
                </c:pt>
                <c:pt idx="11">
                  <c:v>2.5013000000000001</c:v>
                </c:pt>
                <c:pt idx="12">
                  <c:v>2.5110000000000001</c:v>
                </c:pt>
                <c:pt idx="13">
                  <c:v>2.4944999999999999</c:v>
                </c:pt>
                <c:pt idx="14">
                  <c:v>2.4944999999999999</c:v>
                </c:pt>
                <c:pt idx="15">
                  <c:v>2.4978000000000002</c:v>
                </c:pt>
                <c:pt idx="16">
                  <c:v>2.4991999999999996</c:v>
                </c:pt>
                <c:pt idx="17">
                  <c:v>2.5133000000000001</c:v>
                </c:pt>
                <c:pt idx="18">
                  <c:v>2.5335000000000001</c:v>
                </c:pt>
                <c:pt idx="19">
                  <c:v>2.5571999999999999</c:v>
                </c:pt>
                <c:pt idx="20">
                  <c:v>2.5763000000000003</c:v>
                </c:pt>
                <c:pt idx="21">
                  <c:v>2.5682</c:v>
                </c:pt>
                <c:pt idx="22">
                  <c:v>2.5693000000000001</c:v>
                </c:pt>
                <c:pt idx="23">
                  <c:v>2.5636000000000001</c:v>
                </c:pt>
                <c:pt idx="24">
                  <c:v>2.5624000000000002</c:v>
                </c:pt>
                <c:pt idx="25">
                  <c:v>2.5568</c:v>
                </c:pt>
                <c:pt idx="26">
                  <c:v>2.5476000000000001</c:v>
                </c:pt>
                <c:pt idx="27">
                  <c:v>2.5398000000000001</c:v>
                </c:pt>
                <c:pt idx="28">
                  <c:v>2.5590000000000002</c:v>
                </c:pt>
                <c:pt idx="29">
                  <c:v>2.5869</c:v>
                </c:pt>
                <c:pt idx="30">
                  <c:v>2.6219999999999999</c:v>
                </c:pt>
                <c:pt idx="31">
                  <c:v>2.6358999999999999</c:v>
                </c:pt>
                <c:pt idx="32">
                  <c:v>2.6549999999999998</c:v>
                </c:pt>
                <c:pt idx="33">
                  <c:v>2.6436999999999999</c:v>
                </c:pt>
                <c:pt idx="34">
                  <c:v>2.6269999999999998</c:v>
                </c:pt>
                <c:pt idx="35">
                  <c:v>2.6151999999999997</c:v>
                </c:pt>
                <c:pt idx="36">
                  <c:v>2.6191999999999998</c:v>
                </c:pt>
                <c:pt idx="37">
                  <c:v>2.6292</c:v>
                </c:pt>
                <c:pt idx="38">
                  <c:v>2.6320000000000001</c:v>
                </c:pt>
                <c:pt idx="39">
                  <c:v>2.5944000000000003</c:v>
                </c:pt>
                <c:pt idx="40">
                  <c:v>2.5760000000000001</c:v>
                </c:pt>
                <c:pt idx="41">
                  <c:v>2.5928</c:v>
                </c:pt>
                <c:pt idx="42">
                  <c:v>2.6321999999999997</c:v>
                </c:pt>
                <c:pt idx="43">
                  <c:v>2.6564999999999999</c:v>
                </c:pt>
                <c:pt idx="44">
                  <c:v>2.6536999999999997</c:v>
                </c:pt>
                <c:pt idx="45">
                  <c:v>2.6370999999999998</c:v>
                </c:pt>
                <c:pt idx="46">
                  <c:v>2.621</c:v>
                </c:pt>
                <c:pt idx="47">
                  <c:v>2.6341000000000001</c:v>
                </c:pt>
                <c:pt idx="48">
                  <c:v>2.6440999999999999</c:v>
                </c:pt>
                <c:pt idx="49">
                  <c:v>2.6591</c:v>
                </c:pt>
                <c:pt idx="50">
                  <c:v>2.6364999999999998</c:v>
                </c:pt>
                <c:pt idx="51">
                  <c:v>2.6560000000000001</c:v>
                </c:pt>
                <c:pt idx="52">
                  <c:v>2.6589999999999998</c:v>
                </c:pt>
                <c:pt idx="53">
                  <c:v>2.6844000000000001</c:v>
                </c:pt>
                <c:pt idx="54">
                  <c:v>2.7049000000000003</c:v>
                </c:pt>
                <c:pt idx="55">
                  <c:v>2.7216</c:v>
                </c:pt>
                <c:pt idx="56">
                  <c:v>2.7279</c:v>
                </c:pt>
                <c:pt idx="57">
                  <c:v>2.7185999999999999</c:v>
                </c:pt>
                <c:pt idx="58">
                  <c:v>2.7119</c:v>
                </c:pt>
                <c:pt idx="59">
                  <c:v>2.7174</c:v>
                </c:pt>
                <c:pt idx="60">
                  <c:v>2.7194000000000003</c:v>
                </c:pt>
                <c:pt idx="61">
                  <c:v>2.706</c:v>
                </c:pt>
                <c:pt idx="62">
                  <c:v>2.6614</c:v>
                </c:pt>
                <c:pt idx="63">
                  <c:v>2.6616999999999997</c:v>
                </c:pt>
                <c:pt idx="64">
                  <c:v>2.6798999999999999</c:v>
                </c:pt>
                <c:pt idx="65">
                  <c:v>2.7133000000000003</c:v>
                </c:pt>
                <c:pt idx="66">
                  <c:v>2.7163000000000004</c:v>
                </c:pt>
                <c:pt idx="67">
                  <c:v>2.7321</c:v>
                </c:pt>
                <c:pt idx="68">
                  <c:v>2.7504</c:v>
                </c:pt>
                <c:pt idx="69">
                  <c:v>2.7519</c:v>
                </c:pt>
                <c:pt idx="70">
                  <c:v>2.7638000000000003</c:v>
                </c:pt>
                <c:pt idx="71">
                  <c:v>2.7721999999999998</c:v>
                </c:pt>
                <c:pt idx="72">
                  <c:v>2.7829000000000002</c:v>
                </c:pt>
                <c:pt idx="73">
                  <c:v>2.7774999999999999</c:v>
                </c:pt>
                <c:pt idx="74">
                  <c:v>2.7573000000000003</c:v>
                </c:pt>
                <c:pt idx="75">
                  <c:v>2.7393000000000001</c:v>
                </c:pt>
                <c:pt idx="76">
                  <c:v>2.7309999999999999</c:v>
                </c:pt>
                <c:pt idx="77">
                  <c:v>2.7389999999999999</c:v>
                </c:pt>
                <c:pt idx="78">
                  <c:v>2.7456999999999998</c:v>
                </c:pt>
                <c:pt idx="79">
                  <c:v>2.7598000000000003</c:v>
                </c:pt>
                <c:pt idx="80">
                  <c:v>2.7731999999999997</c:v>
                </c:pt>
                <c:pt idx="81">
                  <c:v>2.7754000000000003</c:v>
                </c:pt>
                <c:pt idx="82">
                  <c:v>2.7724000000000002</c:v>
                </c:pt>
                <c:pt idx="83">
                  <c:v>2.7811999999999997</c:v>
                </c:pt>
                <c:pt idx="84">
                  <c:v>2.7908000000000004</c:v>
                </c:pt>
                <c:pt idx="85">
                  <c:v>2.7870999999999997</c:v>
                </c:pt>
                <c:pt idx="86">
                  <c:v>2.7668000000000004</c:v>
                </c:pt>
                <c:pt idx="87">
                  <c:v>2.7614000000000001</c:v>
                </c:pt>
                <c:pt idx="88">
                  <c:v>2.7459000000000002</c:v>
                </c:pt>
                <c:pt idx="89">
                  <c:v>2.7410999999999999</c:v>
                </c:pt>
                <c:pt idx="90">
                  <c:v>2.7360000000000002</c:v>
                </c:pt>
                <c:pt idx="91">
                  <c:v>2.7404999999999999</c:v>
                </c:pt>
                <c:pt idx="92">
                  <c:v>2.7478000000000002</c:v>
                </c:pt>
                <c:pt idx="93">
                  <c:v>2.7425999999999999</c:v>
                </c:pt>
                <c:pt idx="94">
                  <c:v>2.7431000000000001</c:v>
                </c:pt>
                <c:pt idx="95">
                  <c:v>2.7605999999999997</c:v>
                </c:pt>
                <c:pt idx="96">
                  <c:v>2.7713000000000001</c:v>
                </c:pt>
                <c:pt idx="97">
                  <c:v>2.7688999999999999</c:v>
                </c:pt>
                <c:pt idx="98">
                  <c:v>2.7425000000000002</c:v>
                </c:pt>
                <c:pt idx="99">
                  <c:v>2.7435</c:v>
                </c:pt>
                <c:pt idx="100">
                  <c:v>2.7437</c:v>
                </c:pt>
                <c:pt idx="101">
                  <c:v>2.7475000000000001</c:v>
                </c:pt>
                <c:pt idx="102">
                  <c:v>2.7376999999999998</c:v>
                </c:pt>
                <c:pt idx="103">
                  <c:v>2.7361999999999997</c:v>
                </c:pt>
                <c:pt idx="104">
                  <c:v>2.7365999999999997</c:v>
                </c:pt>
                <c:pt idx="105">
                  <c:v>2.7364000000000002</c:v>
                </c:pt>
                <c:pt idx="106">
                  <c:v>2.7488000000000001</c:v>
                </c:pt>
                <c:pt idx="107">
                  <c:v>2.7599</c:v>
                </c:pt>
                <c:pt idx="108">
                  <c:v>2.7746999999999997</c:v>
                </c:pt>
                <c:pt idx="109">
                  <c:v>2.7894999999999999</c:v>
                </c:pt>
                <c:pt idx="110">
                  <c:v>2.7848999999999999</c:v>
                </c:pt>
                <c:pt idx="111">
                  <c:v>2.7825000000000002</c:v>
                </c:pt>
                <c:pt idx="112">
                  <c:v>2.7728999999999999</c:v>
                </c:pt>
                <c:pt idx="113">
                  <c:v>2.7884000000000002</c:v>
                </c:pt>
                <c:pt idx="114">
                  <c:v>2.7906</c:v>
                </c:pt>
                <c:pt idx="115">
                  <c:v>2.7839</c:v>
                </c:pt>
                <c:pt idx="116">
                  <c:v>2.7853000000000003</c:v>
                </c:pt>
                <c:pt idx="117">
                  <c:v>2.8058000000000001</c:v>
                </c:pt>
                <c:pt idx="118">
                  <c:v>2.8248000000000002</c:v>
                </c:pt>
                <c:pt idx="119">
                  <c:v>2.8309000000000002</c:v>
                </c:pt>
                <c:pt idx="120">
                  <c:v>2.8376000000000001</c:v>
                </c:pt>
                <c:pt idx="121">
                  <c:v>2.8261999999999996</c:v>
                </c:pt>
                <c:pt idx="122">
                  <c:v>2.802</c:v>
                </c:pt>
                <c:pt idx="123">
                  <c:v>2.7858000000000001</c:v>
                </c:pt>
                <c:pt idx="124">
                  <c:v>2.7805999999999997</c:v>
                </c:pt>
                <c:pt idx="125">
                  <c:v>2.7989999999999999</c:v>
                </c:pt>
                <c:pt idx="126">
                  <c:v>2.8013000000000003</c:v>
                </c:pt>
                <c:pt idx="127">
                  <c:v>2.7974000000000001</c:v>
                </c:pt>
                <c:pt idx="128">
                  <c:v>2.7766999999999999</c:v>
                </c:pt>
                <c:pt idx="129">
                  <c:v>2.7650000000000001</c:v>
                </c:pt>
                <c:pt idx="130">
                  <c:v>2.7816999999999998</c:v>
                </c:pt>
                <c:pt idx="131">
                  <c:v>2.7978000000000001</c:v>
                </c:pt>
                <c:pt idx="132">
                  <c:v>2.8170999999999999</c:v>
                </c:pt>
                <c:pt idx="133">
                  <c:v>2.8176999999999999</c:v>
                </c:pt>
                <c:pt idx="134">
                  <c:v>2.8278000000000003</c:v>
                </c:pt>
                <c:pt idx="135">
                  <c:v>2.8340000000000001</c:v>
                </c:pt>
                <c:pt idx="136">
                  <c:v>2.8380000000000001</c:v>
                </c:pt>
                <c:pt idx="137">
                  <c:v>2.8359000000000001</c:v>
                </c:pt>
                <c:pt idx="138">
                  <c:v>2.8321000000000001</c:v>
                </c:pt>
                <c:pt idx="139">
                  <c:v>2.8333000000000004</c:v>
                </c:pt>
                <c:pt idx="140">
                  <c:v>2.835</c:v>
                </c:pt>
                <c:pt idx="141">
                  <c:v>2.8483000000000001</c:v>
                </c:pt>
                <c:pt idx="142">
                  <c:v>2.8565999999999998</c:v>
                </c:pt>
                <c:pt idx="143">
                  <c:v>2.891</c:v>
                </c:pt>
                <c:pt idx="144">
                  <c:v>2.9112</c:v>
                </c:pt>
                <c:pt idx="145">
                  <c:v>2.9285000000000001</c:v>
                </c:pt>
                <c:pt idx="146">
                  <c:v>2.9209999999999998</c:v>
                </c:pt>
                <c:pt idx="147">
                  <c:v>2.9043000000000001</c:v>
                </c:pt>
                <c:pt idx="148">
                  <c:v>2.8885000000000001</c:v>
                </c:pt>
                <c:pt idx="149">
                  <c:v>2.8926999999999996</c:v>
                </c:pt>
                <c:pt idx="150">
                  <c:v>2.9180000000000001</c:v>
                </c:pt>
                <c:pt idx="151">
                  <c:v>2.9312</c:v>
                </c:pt>
                <c:pt idx="152">
                  <c:v>2.9156</c:v>
                </c:pt>
                <c:pt idx="153">
                  <c:v>2.9211999999999998</c:v>
                </c:pt>
                <c:pt idx="154">
                  <c:v>2.9417</c:v>
                </c:pt>
                <c:pt idx="155">
                  <c:v>2.9668000000000001</c:v>
                </c:pt>
                <c:pt idx="156">
                  <c:v>2.9723999999999999</c:v>
                </c:pt>
                <c:pt idx="157">
                  <c:v>2.9588000000000001</c:v>
                </c:pt>
                <c:pt idx="158">
                  <c:v>2.9344000000000001</c:v>
                </c:pt>
                <c:pt idx="159">
                  <c:v>2.9291</c:v>
                </c:pt>
                <c:pt idx="160">
                  <c:v>2.9503000000000004</c:v>
                </c:pt>
                <c:pt idx="161">
                  <c:v>2.9913000000000003</c:v>
                </c:pt>
                <c:pt idx="162">
                  <c:v>3.0091000000000001</c:v>
                </c:pt>
                <c:pt idx="163">
                  <c:v>3.0114999999999998</c:v>
                </c:pt>
                <c:pt idx="164">
                  <c:v>3.0179999999999998</c:v>
                </c:pt>
                <c:pt idx="165">
                  <c:v>3.0184000000000002</c:v>
                </c:pt>
                <c:pt idx="166">
                  <c:v>3.0333999999999999</c:v>
                </c:pt>
                <c:pt idx="167">
                  <c:v>3.0453000000000001</c:v>
                </c:pt>
                <c:pt idx="168">
                  <c:v>3.0461999999999998</c:v>
                </c:pt>
                <c:pt idx="169">
                  <c:v>3.0554999999999999</c:v>
                </c:pt>
                <c:pt idx="170">
                  <c:v>3.0627</c:v>
                </c:pt>
                <c:pt idx="171">
                  <c:v>3.0653000000000001</c:v>
                </c:pt>
                <c:pt idx="172">
                  <c:v>3.0650999999999997</c:v>
                </c:pt>
                <c:pt idx="173">
                  <c:v>3.0719000000000003</c:v>
                </c:pt>
                <c:pt idx="174">
                  <c:v>3.1918000000000002</c:v>
                </c:pt>
                <c:pt idx="175">
                  <c:v>3.1838000000000002</c:v>
                </c:pt>
                <c:pt idx="176">
                  <c:v>3.1786999999999996</c:v>
                </c:pt>
                <c:pt idx="177">
                  <c:v>3.1794000000000002</c:v>
                </c:pt>
                <c:pt idx="178">
                  <c:v>3.1860999999999997</c:v>
                </c:pt>
                <c:pt idx="179">
                  <c:v>3.1957</c:v>
                </c:pt>
                <c:pt idx="180">
                  <c:v>3.2065000000000001</c:v>
                </c:pt>
                <c:pt idx="181">
                  <c:v>3.2193000000000001</c:v>
                </c:pt>
                <c:pt idx="182">
                  <c:v>3.2173000000000003</c:v>
                </c:pt>
                <c:pt idx="183">
                  <c:v>3.2161</c:v>
                </c:pt>
                <c:pt idx="184">
                  <c:v>3.2181999999999999</c:v>
                </c:pt>
                <c:pt idx="185">
                  <c:v>3.2133000000000003</c:v>
                </c:pt>
                <c:pt idx="186">
                  <c:v>3.2130999999999998</c:v>
                </c:pt>
                <c:pt idx="187">
                  <c:v>3.1995999999999998</c:v>
                </c:pt>
                <c:pt idx="188">
                  <c:v>3.2069000000000001</c:v>
                </c:pt>
                <c:pt idx="189">
                  <c:v>3.2133000000000003</c:v>
                </c:pt>
                <c:pt idx="190">
                  <c:v>3.246</c:v>
                </c:pt>
                <c:pt idx="191">
                  <c:v>3.2763</c:v>
                </c:pt>
                <c:pt idx="192">
                  <c:v>3.2968999999999999</c:v>
                </c:pt>
                <c:pt idx="193">
                  <c:v>3.2836999999999996</c:v>
                </c:pt>
                <c:pt idx="194">
                  <c:v>3.2656999999999998</c:v>
                </c:pt>
                <c:pt idx="195">
                  <c:v>3.2468000000000004</c:v>
                </c:pt>
                <c:pt idx="196">
                  <c:v>3.2425000000000002</c:v>
                </c:pt>
                <c:pt idx="197">
                  <c:v>3.2425000000000002</c:v>
                </c:pt>
                <c:pt idx="198">
                  <c:v>3.2576999999999998</c:v>
                </c:pt>
                <c:pt idx="199">
                  <c:v>3.2678000000000003</c:v>
                </c:pt>
                <c:pt idx="200">
                  <c:v>3.2915000000000001</c:v>
                </c:pt>
                <c:pt idx="201">
                  <c:v>3.2902</c:v>
                </c:pt>
                <c:pt idx="202">
                  <c:v>3.2968000000000002</c:v>
                </c:pt>
                <c:pt idx="203">
                  <c:v>3.2951999999999999</c:v>
                </c:pt>
                <c:pt idx="204">
                  <c:v>3.3096000000000001</c:v>
                </c:pt>
                <c:pt idx="205">
                  <c:v>3.3134999999999999</c:v>
                </c:pt>
                <c:pt idx="206">
                  <c:v>3.2946</c:v>
                </c:pt>
                <c:pt idx="207">
                  <c:v>3.2968999999999999</c:v>
                </c:pt>
                <c:pt idx="208">
                  <c:v>3.3053000000000003</c:v>
                </c:pt>
                <c:pt idx="209">
                  <c:v>3.3247</c:v>
                </c:pt>
                <c:pt idx="210">
                  <c:v>3.3258000000000001</c:v>
                </c:pt>
                <c:pt idx="211">
                  <c:v>3.3285999999999998</c:v>
                </c:pt>
                <c:pt idx="212">
                  <c:v>3.3248000000000002</c:v>
                </c:pt>
                <c:pt idx="213">
                  <c:v>3.3158000000000003</c:v>
                </c:pt>
                <c:pt idx="214">
                  <c:v>3.3241999999999998</c:v>
                </c:pt>
                <c:pt idx="215">
                  <c:v>3.3358000000000003</c:v>
                </c:pt>
                <c:pt idx="216">
                  <c:v>3.3398000000000003</c:v>
                </c:pt>
                <c:pt idx="217">
                  <c:v>3.3303000000000003</c:v>
                </c:pt>
                <c:pt idx="218">
                  <c:v>3.3248000000000002</c:v>
                </c:pt>
                <c:pt idx="219">
                  <c:v>3.3371</c:v>
                </c:pt>
                <c:pt idx="220">
                  <c:v>3.35</c:v>
                </c:pt>
                <c:pt idx="221">
                  <c:v>3.3608000000000002</c:v>
                </c:pt>
                <c:pt idx="222">
                  <c:v>3.3658999999999999</c:v>
                </c:pt>
                <c:pt idx="223">
                  <c:v>3.3725999999999998</c:v>
                </c:pt>
                <c:pt idx="224">
                  <c:v>3.3809999999999998</c:v>
                </c:pt>
                <c:pt idx="225">
                  <c:v>3.3915999999999999</c:v>
                </c:pt>
                <c:pt idx="226">
                  <c:v>3.3894000000000002</c:v>
                </c:pt>
                <c:pt idx="227">
                  <c:v>3.3921999999999999</c:v>
                </c:pt>
                <c:pt idx="228">
                  <c:v>3.4021999999999997</c:v>
                </c:pt>
                <c:pt idx="229">
                  <c:v>3.4134000000000002</c:v>
                </c:pt>
                <c:pt idx="230">
                  <c:v>3.4135</c:v>
                </c:pt>
                <c:pt idx="231">
                  <c:v>3.4064999999999999</c:v>
                </c:pt>
                <c:pt idx="232">
                  <c:v>3.4114</c:v>
                </c:pt>
                <c:pt idx="233">
                  <c:v>3.4174000000000002</c:v>
                </c:pt>
                <c:pt idx="234">
                  <c:v>3.4126999999999996</c:v>
                </c:pt>
                <c:pt idx="235">
                  <c:v>3.4175</c:v>
                </c:pt>
                <c:pt idx="236">
                  <c:v>3.4255999999999998</c:v>
                </c:pt>
                <c:pt idx="237">
                  <c:v>3.4380999999999999</c:v>
                </c:pt>
                <c:pt idx="238">
                  <c:v>3.4434999999999998</c:v>
                </c:pt>
                <c:pt idx="239">
                  <c:v>3.4415</c:v>
                </c:pt>
                <c:pt idx="240">
                  <c:v>3.4460999999999999</c:v>
                </c:pt>
                <c:pt idx="241">
                  <c:v>3.4483000000000001</c:v>
                </c:pt>
                <c:pt idx="242">
                  <c:v>3.45</c:v>
                </c:pt>
                <c:pt idx="243">
                  <c:v>3.4504000000000001</c:v>
                </c:pt>
                <c:pt idx="244">
                  <c:v>3.4401999999999999</c:v>
                </c:pt>
                <c:pt idx="245">
                  <c:v>3.4429000000000003</c:v>
                </c:pt>
                <c:pt idx="246">
                  <c:v>3.4520999999999997</c:v>
                </c:pt>
                <c:pt idx="247">
                  <c:v>3.4868000000000001</c:v>
                </c:pt>
                <c:pt idx="248">
                  <c:v>3.4978000000000002</c:v>
                </c:pt>
                <c:pt idx="249">
                  <c:v>3.5015999999999998</c:v>
                </c:pt>
                <c:pt idx="250">
                  <c:v>3.5</c:v>
                </c:pt>
                <c:pt idx="251">
                  <c:v>3.5009999999999999</c:v>
                </c:pt>
                <c:pt idx="252">
                  <c:v>3.492</c:v>
                </c:pt>
                <c:pt idx="253">
                  <c:v>3.4880999999999998</c:v>
                </c:pt>
                <c:pt idx="254">
                  <c:v>3.4706000000000001</c:v>
                </c:pt>
                <c:pt idx="255">
                  <c:v>3.4671999999999996</c:v>
                </c:pt>
                <c:pt idx="256">
                  <c:v>3.4633000000000003</c:v>
                </c:pt>
                <c:pt idx="257">
                  <c:v>3.4660000000000002</c:v>
                </c:pt>
                <c:pt idx="258">
                  <c:v>3.4708999999999999</c:v>
                </c:pt>
                <c:pt idx="259">
                  <c:v>3.4738000000000002</c:v>
                </c:pt>
                <c:pt idx="260">
                  <c:v>3.4830000000000001</c:v>
                </c:pt>
                <c:pt idx="261">
                  <c:v>3.4735999999999998</c:v>
                </c:pt>
                <c:pt idx="262">
                  <c:v>3.4681999999999999</c:v>
                </c:pt>
                <c:pt idx="263">
                  <c:v>3.47</c:v>
                </c:pt>
                <c:pt idx="264">
                  <c:v>3.4783000000000004</c:v>
                </c:pt>
                <c:pt idx="265">
                  <c:v>3.476</c:v>
                </c:pt>
                <c:pt idx="266">
                  <c:v>3.4864000000000002</c:v>
                </c:pt>
                <c:pt idx="267">
                  <c:v>3.4973000000000001</c:v>
                </c:pt>
                <c:pt idx="268">
                  <c:v>3.4956</c:v>
                </c:pt>
                <c:pt idx="269">
                  <c:v>3.5000999999999998</c:v>
                </c:pt>
                <c:pt idx="270">
                  <c:v>3.5095999999999998</c:v>
                </c:pt>
                <c:pt idx="271">
                  <c:v>3.5215000000000001</c:v>
                </c:pt>
                <c:pt idx="272">
                  <c:v>3.5286999999999997</c:v>
                </c:pt>
                <c:pt idx="273">
                  <c:v>3.5196000000000001</c:v>
                </c:pt>
                <c:pt idx="274">
                  <c:v>3.5282</c:v>
                </c:pt>
                <c:pt idx="275">
                  <c:v>3.5322</c:v>
                </c:pt>
                <c:pt idx="276">
                  <c:v>3.5371999999999999</c:v>
                </c:pt>
                <c:pt idx="277">
                  <c:v>3.5318000000000001</c:v>
                </c:pt>
                <c:pt idx="278">
                  <c:v>3.5205000000000002</c:v>
                </c:pt>
                <c:pt idx="279">
                  <c:v>3.5265</c:v>
                </c:pt>
                <c:pt idx="280">
                  <c:v>3.5188999999999999</c:v>
                </c:pt>
                <c:pt idx="281">
                  <c:v>3.5244</c:v>
                </c:pt>
                <c:pt idx="282">
                  <c:v>3.5279000000000003</c:v>
                </c:pt>
                <c:pt idx="283">
                  <c:v>3.5413999999999999</c:v>
                </c:pt>
                <c:pt idx="284">
                  <c:v>3.5529999999999999</c:v>
                </c:pt>
                <c:pt idx="285">
                  <c:v>3.5468999999999999</c:v>
                </c:pt>
                <c:pt idx="286">
                  <c:v>3.5503</c:v>
                </c:pt>
                <c:pt idx="287">
                  <c:v>3.5453999999999999</c:v>
                </c:pt>
                <c:pt idx="288">
                  <c:v>3.5510000000000002</c:v>
                </c:pt>
                <c:pt idx="289">
                  <c:v>3.5449999999999999</c:v>
                </c:pt>
                <c:pt idx="290">
                  <c:v>3.5379</c:v>
                </c:pt>
                <c:pt idx="291">
                  <c:v>3.5524</c:v>
                </c:pt>
                <c:pt idx="292">
                  <c:v>3.5480999999999998</c:v>
                </c:pt>
                <c:pt idx="293">
                  <c:v>3.5501999999999998</c:v>
                </c:pt>
                <c:pt idx="294">
                  <c:v>3.5461</c:v>
                </c:pt>
                <c:pt idx="295">
                  <c:v>3.5775000000000001</c:v>
                </c:pt>
                <c:pt idx="296">
                  <c:v>3.5991</c:v>
                </c:pt>
                <c:pt idx="297">
                  <c:v>3.6114999999999999</c:v>
                </c:pt>
                <c:pt idx="298">
                  <c:v>3.6093999999999999</c:v>
                </c:pt>
                <c:pt idx="299">
                  <c:v>3.6154000000000002</c:v>
                </c:pt>
                <c:pt idx="300">
                  <c:v>3.6160999999999999</c:v>
                </c:pt>
                <c:pt idx="301">
                  <c:v>3.6229</c:v>
                </c:pt>
                <c:pt idx="302">
                  <c:v>3.6114000000000002</c:v>
                </c:pt>
                <c:pt idx="303">
                  <c:v>3.6040000000000001</c:v>
                </c:pt>
                <c:pt idx="304">
                  <c:v>3.6046</c:v>
                </c:pt>
                <c:pt idx="305">
                  <c:v>3.6114000000000002</c:v>
                </c:pt>
                <c:pt idx="306">
                  <c:v>3.6215999999999999</c:v>
                </c:pt>
                <c:pt idx="307">
                  <c:v>3.6334</c:v>
                </c:pt>
                <c:pt idx="308">
                  <c:v>3.6526000000000001</c:v>
                </c:pt>
                <c:pt idx="309">
                  <c:v>3.6421999999999999</c:v>
                </c:pt>
                <c:pt idx="310">
                  <c:v>3.6231</c:v>
                </c:pt>
                <c:pt idx="311">
                  <c:v>3.6158000000000001</c:v>
                </c:pt>
                <c:pt idx="312">
                  <c:v>3.6313</c:v>
                </c:pt>
                <c:pt idx="313">
                  <c:v>3.6434000000000002</c:v>
                </c:pt>
                <c:pt idx="314">
                  <c:v>3.6315999999999997</c:v>
                </c:pt>
                <c:pt idx="315">
                  <c:v>3.6274000000000002</c:v>
                </c:pt>
                <c:pt idx="316">
                  <c:v>3.6288</c:v>
                </c:pt>
                <c:pt idx="317">
                  <c:v>3.6273</c:v>
                </c:pt>
                <c:pt idx="318">
                  <c:v>3.6269999999999998</c:v>
                </c:pt>
                <c:pt idx="319">
                  <c:v>3.6324999999999998</c:v>
                </c:pt>
                <c:pt idx="320">
                  <c:v>3.6480999999999999</c:v>
                </c:pt>
                <c:pt idx="321">
                  <c:v>3.6448</c:v>
                </c:pt>
                <c:pt idx="322">
                  <c:v>3.6396999999999999</c:v>
                </c:pt>
                <c:pt idx="323">
                  <c:v>3.6330999999999998</c:v>
                </c:pt>
                <c:pt idx="324">
                  <c:v>3.6471999999999998</c:v>
                </c:pt>
                <c:pt idx="325">
                  <c:v>3.6515</c:v>
                </c:pt>
                <c:pt idx="326">
                  <c:v>3.6600999999999999</c:v>
                </c:pt>
                <c:pt idx="327">
                  <c:v>3.6666999999999996</c:v>
                </c:pt>
                <c:pt idx="328">
                  <c:v>3.6640999999999999</c:v>
                </c:pt>
                <c:pt idx="329">
                  <c:v>3.6781999999999999</c:v>
                </c:pt>
                <c:pt idx="330">
                  <c:v>3.6724000000000001</c:v>
                </c:pt>
                <c:pt idx="331">
                  <c:v>3.6810999999999998</c:v>
                </c:pt>
                <c:pt idx="332">
                  <c:v>3.6791999999999998</c:v>
                </c:pt>
                <c:pt idx="333">
                  <c:v>3.6739000000000002</c:v>
                </c:pt>
                <c:pt idx="334">
                  <c:v>3.6501999999999999</c:v>
                </c:pt>
                <c:pt idx="335">
                  <c:v>3.6488</c:v>
                </c:pt>
                <c:pt idx="336">
                  <c:v>3.6321999999999997</c:v>
                </c:pt>
                <c:pt idx="337">
                  <c:v>3.6385000000000001</c:v>
                </c:pt>
                <c:pt idx="338">
                  <c:v>3.6240999999999999</c:v>
                </c:pt>
                <c:pt idx="339">
                  <c:v>3.6231999999999998</c:v>
                </c:pt>
                <c:pt idx="340">
                  <c:v>3.6198000000000001</c:v>
                </c:pt>
                <c:pt idx="341">
                  <c:v>3.6185</c:v>
                </c:pt>
                <c:pt idx="342">
                  <c:v>3.6267</c:v>
                </c:pt>
                <c:pt idx="343">
                  <c:v>3.6290999999999998</c:v>
                </c:pt>
                <c:pt idx="344">
                  <c:v>3.6386999999999996</c:v>
                </c:pt>
                <c:pt idx="345">
                  <c:v>3.6393</c:v>
                </c:pt>
                <c:pt idx="346">
                  <c:v>3.6408</c:v>
                </c:pt>
                <c:pt idx="347">
                  <c:v>3.6406999999999998</c:v>
                </c:pt>
                <c:pt idx="348">
                  <c:v>3.6504000000000003</c:v>
                </c:pt>
                <c:pt idx="349">
                  <c:v>3.6623999999999999</c:v>
                </c:pt>
                <c:pt idx="350">
                  <c:v>3.6541999999999999</c:v>
                </c:pt>
                <c:pt idx="351">
                  <c:v>3.6581999999999999</c:v>
                </c:pt>
                <c:pt idx="352">
                  <c:v>3.6743999999999999</c:v>
                </c:pt>
                <c:pt idx="353">
                  <c:v>3.6933000000000002</c:v>
                </c:pt>
                <c:pt idx="354">
                  <c:v>3.7016999999999998</c:v>
                </c:pt>
                <c:pt idx="355">
                  <c:v>3.7174</c:v>
                </c:pt>
                <c:pt idx="356">
                  <c:v>3.7228000000000003</c:v>
                </c:pt>
                <c:pt idx="357">
                  <c:v>3.7258</c:v>
                </c:pt>
                <c:pt idx="358">
                  <c:v>3.7213000000000003</c:v>
                </c:pt>
                <c:pt idx="359">
                  <c:v>3.7240000000000002</c:v>
                </c:pt>
                <c:pt idx="360">
                  <c:v>3.7330000000000001</c:v>
                </c:pt>
                <c:pt idx="361">
                  <c:v>3.7465000000000002</c:v>
                </c:pt>
                <c:pt idx="362">
                  <c:v>3.7676999999999996</c:v>
                </c:pt>
                <c:pt idx="363">
                  <c:v>3.7736999999999998</c:v>
                </c:pt>
                <c:pt idx="364">
                  <c:v>3.7740999999999998</c:v>
                </c:pt>
                <c:pt idx="365">
                  <c:v>3.7859000000000003</c:v>
                </c:pt>
                <c:pt idx="366">
                  <c:v>3.7968999999999999</c:v>
                </c:pt>
                <c:pt idx="367">
                  <c:v>3.8041999999999998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27305376"/>
        <c:axId val="-1927288512"/>
      </c:lineChart>
      <c:catAx>
        <c:axId val="-19273053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zh-HK"/>
          </a:p>
        </c:txPr>
        <c:crossAx val="-1927288512"/>
        <c:crosses val="autoZero"/>
        <c:auto val="1"/>
        <c:lblAlgn val="ctr"/>
        <c:lblOffset val="100"/>
        <c:noMultiLvlLbl val="0"/>
      </c:catAx>
      <c:valAx>
        <c:axId val="-1927288512"/>
        <c:scaling>
          <c:orientation val="minMax"/>
          <c:min val="2.4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zh-TW" sz="1800"/>
                  <a:t>百萬</a:t>
                </a:r>
                <a:endParaRPr lang="en-GB" sz="180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zh-HK"/>
          </a:p>
        </c:txPr>
        <c:crossAx val="-19273053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zh-HK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zh-TW" sz="2800" b="1" i="0" baseline="0" dirty="0" smtClean="0">
                <a:effectLst/>
              </a:rPr>
              <a:t>全港住戶每月入息中位數</a:t>
            </a:r>
            <a:endParaRPr lang="en-GB" sz="2800" dirty="0">
              <a:effectLst/>
            </a:endParaRPr>
          </a:p>
        </c:rich>
      </c:tx>
      <c:layout>
        <c:manualLayout>
          <c:xMode val="edge"/>
          <c:yMode val="edge"/>
          <c:x val="3.3855251288384756E-2"/>
          <c:y val="1.7320249041800117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076428725624886E-2"/>
          <c:y val="0.14596092155147278"/>
          <c:w val="0.90310742347507911"/>
          <c:h val="0.68278543307086625"/>
        </c:manualLayout>
      </c:layout>
      <c:lineChart>
        <c:grouping val="standard"/>
        <c:varyColors val="0"/>
        <c:ser>
          <c:idx val="0"/>
          <c:order val="0"/>
          <c:tx>
            <c:strRef>
              <c:f>'Household Income'!$B$1</c:f>
              <c:strCache>
                <c:ptCount val="1"/>
                <c:pt idx="0">
                  <c:v>全港住戶入息中位數</c:v>
                </c:pt>
              </c:strCache>
            </c:strRef>
          </c:tx>
          <c:spPr>
            <a:ln w="57150">
              <a:solidFill>
                <a:srgbClr val="0098D8"/>
              </a:solidFill>
            </a:ln>
          </c:spPr>
          <c:marker>
            <c:symbol val="none"/>
          </c:marker>
          <c:cat>
            <c:strRef>
              <c:f>'Household Income'!$A$2:$A$54</c:f>
              <c:strCache>
                <c:ptCount val="53"/>
                <c:pt idx="0">
                  <c:v>1Q00</c:v>
                </c:pt>
                <c:pt idx="1">
                  <c:v>2Q00</c:v>
                </c:pt>
                <c:pt idx="2">
                  <c:v>3Q00</c:v>
                </c:pt>
                <c:pt idx="3">
                  <c:v>4Q00</c:v>
                </c:pt>
                <c:pt idx="4">
                  <c:v>1Q01</c:v>
                </c:pt>
                <c:pt idx="5">
                  <c:v>2Q01</c:v>
                </c:pt>
                <c:pt idx="6">
                  <c:v>3Q01</c:v>
                </c:pt>
                <c:pt idx="7">
                  <c:v>4Q01</c:v>
                </c:pt>
                <c:pt idx="8">
                  <c:v>1Q02</c:v>
                </c:pt>
                <c:pt idx="9">
                  <c:v>2Q02</c:v>
                </c:pt>
                <c:pt idx="10">
                  <c:v>3Q02</c:v>
                </c:pt>
                <c:pt idx="11">
                  <c:v>4Q02</c:v>
                </c:pt>
                <c:pt idx="12">
                  <c:v>1Q03</c:v>
                </c:pt>
                <c:pt idx="13">
                  <c:v>2Q03</c:v>
                </c:pt>
                <c:pt idx="14">
                  <c:v>3Q03</c:v>
                </c:pt>
                <c:pt idx="15">
                  <c:v>4Q03</c:v>
                </c:pt>
                <c:pt idx="16">
                  <c:v>1Q04</c:v>
                </c:pt>
                <c:pt idx="17">
                  <c:v>2Q04</c:v>
                </c:pt>
                <c:pt idx="18">
                  <c:v>3Q04</c:v>
                </c:pt>
                <c:pt idx="19">
                  <c:v>4Q04</c:v>
                </c:pt>
                <c:pt idx="20">
                  <c:v>1Q05</c:v>
                </c:pt>
                <c:pt idx="21">
                  <c:v>2Q05</c:v>
                </c:pt>
                <c:pt idx="22">
                  <c:v>3Q05</c:v>
                </c:pt>
                <c:pt idx="23">
                  <c:v>4Q05</c:v>
                </c:pt>
                <c:pt idx="24">
                  <c:v>1Q06</c:v>
                </c:pt>
                <c:pt idx="25">
                  <c:v>2Q06</c:v>
                </c:pt>
                <c:pt idx="26">
                  <c:v>3Q06</c:v>
                </c:pt>
                <c:pt idx="27">
                  <c:v>4Q06</c:v>
                </c:pt>
                <c:pt idx="28">
                  <c:v>1Q07</c:v>
                </c:pt>
                <c:pt idx="29">
                  <c:v>2Q07</c:v>
                </c:pt>
                <c:pt idx="30">
                  <c:v>3Q07</c:v>
                </c:pt>
                <c:pt idx="31">
                  <c:v>4Q07</c:v>
                </c:pt>
                <c:pt idx="32">
                  <c:v>1Q08</c:v>
                </c:pt>
                <c:pt idx="33">
                  <c:v>2Q08</c:v>
                </c:pt>
                <c:pt idx="34">
                  <c:v>3Q08</c:v>
                </c:pt>
                <c:pt idx="35">
                  <c:v>4Q08</c:v>
                </c:pt>
                <c:pt idx="36">
                  <c:v>1Q09</c:v>
                </c:pt>
                <c:pt idx="37">
                  <c:v>2Q09</c:v>
                </c:pt>
                <c:pt idx="38">
                  <c:v>3Q09</c:v>
                </c:pt>
                <c:pt idx="39">
                  <c:v>4Q09</c:v>
                </c:pt>
                <c:pt idx="40">
                  <c:v>1Q10</c:v>
                </c:pt>
                <c:pt idx="41">
                  <c:v>2Q10</c:v>
                </c:pt>
                <c:pt idx="42">
                  <c:v>3Q10</c:v>
                </c:pt>
                <c:pt idx="43">
                  <c:v>4Q10</c:v>
                </c:pt>
                <c:pt idx="44">
                  <c:v>1Q11</c:v>
                </c:pt>
                <c:pt idx="45">
                  <c:v>2Q11</c:v>
                </c:pt>
                <c:pt idx="46">
                  <c:v>3Q11</c:v>
                </c:pt>
                <c:pt idx="47">
                  <c:v>4Q11</c:v>
                </c:pt>
                <c:pt idx="48">
                  <c:v>1Q12</c:v>
                </c:pt>
                <c:pt idx="49">
                  <c:v>2Q12</c:v>
                </c:pt>
                <c:pt idx="50">
                  <c:v>3Q12</c:v>
                </c:pt>
                <c:pt idx="51">
                  <c:v>4Q12</c:v>
                </c:pt>
                <c:pt idx="52">
                  <c:v>1Q13</c:v>
                </c:pt>
              </c:strCache>
            </c:strRef>
          </c:cat>
          <c:val>
            <c:numRef>
              <c:f>'Household Income'!$B$2:$B$54</c:f>
              <c:numCache>
                <c:formatCode>"$"#,##0</c:formatCode>
                <c:ptCount val="53"/>
                <c:pt idx="0">
                  <c:v>18600</c:v>
                </c:pt>
                <c:pt idx="1">
                  <c:v>17500</c:v>
                </c:pt>
                <c:pt idx="2">
                  <c:v>17600</c:v>
                </c:pt>
                <c:pt idx="3">
                  <c:v>18000</c:v>
                </c:pt>
                <c:pt idx="4">
                  <c:v>19400</c:v>
                </c:pt>
                <c:pt idx="5">
                  <c:v>18000</c:v>
                </c:pt>
                <c:pt idx="6">
                  <c:v>18000</c:v>
                </c:pt>
                <c:pt idx="7">
                  <c:v>17000</c:v>
                </c:pt>
                <c:pt idx="8">
                  <c:v>17500</c:v>
                </c:pt>
                <c:pt idx="9">
                  <c:v>16500</c:v>
                </c:pt>
                <c:pt idx="10">
                  <c:v>16100</c:v>
                </c:pt>
                <c:pt idx="11">
                  <c:v>16000</c:v>
                </c:pt>
                <c:pt idx="12">
                  <c:v>16000</c:v>
                </c:pt>
                <c:pt idx="13">
                  <c:v>15000</c:v>
                </c:pt>
                <c:pt idx="14">
                  <c:v>15000</c:v>
                </c:pt>
                <c:pt idx="15">
                  <c:v>15000</c:v>
                </c:pt>
                <c:pt idx="16">
                  <c:v>15800</c:v>
                </c:pt>
                <c:pt idx="17">
                  <c:v>15400</c:v>
                </c:pt>
                <c:pt idx="18">
                  <c:v>15500</c:v>
                </c:pt>
                <c:pt idx="19">
                  <c:v>15500</c:v>
                </c:pt>
                <c:pt idx="20">
                  <c:v>16000</c:v>
                </c:pt>
                <c:pt idx="21">
                  <c:v>15700</c:v>
                </c:pt>
                <c:pt idx="22">
                  <c:v>16000</c:v>
                </c:pt>
                <c:pt idx="23">
                  <c:v>16000</c:v>
                </c:pt>
                <c:pt idx="24">
                  <c:v>17100</c:v>
                </c:pt>
                <c:pt idx="25">
                  <c:v>16300</c:v>
                </c:pt>
                <c:pt idx="26">
                  <c:v>16700</c:v>
                </c:pt>
                <c:pt idx="27">
                  <c:v>16900</c:v>
                </c:pt>
                <c:pt idx="28">
                  <c:v>17700</c:v>
                </c:pt>
                <c:pt idx="29">
                  <c:v>17500</c:v>
                </c:pt>
                <c:pt idx="30">
                  <c:v>17500</c:v>
                </c:pt>
                <c:pt idx="31">
                  <c:v>18000</c:v>
                </c:pt>
                <c:pt idx="32">
                  <c:v>18500</c:v>
                </c:pt>
                <c:pt idx="33">
                  <c:v>18000</c:v>
                </c:pt>
                <c:pt idx="34">
                  <c:v>18500</c:v>
                </c:pt>
                <c:pt idx="35">
                  <c:v>18400</c:v>
                </c:pt>
                <c:pt idx="36">
                  <c:v>18100</c:v>
                </c:pt>
                <c:pt idx="37">
                  <c:v>17500</c:v>
                </c:pt>
                <c:pt idx="38">
                  <c:v>17500</c:v>
                </c:pt>
                <c:pt idx="39">
                  <c:v>17500</c:v>
                </c:pt>
                <c:pt idx="40">
                  <c:v>18000</c:v>
                </c:pt>
                <c:pt idx="41">
                  <c:v>18000</c:v>
                </c:pt>
                <c:pt idx="42">
                  <c:v>18100</c:v>
                </c:pt>
                <c:pt idx="43">
                  <c:v>18200</c:v>
                </c:pt>
                <c:pt idx="44">
                  <c:v>18800</c:v>
                </c:pt>
                <c:pt idx="45">
                  <c:v>19600</c:v>
                </c:pt>
                <c:pt idx="46">
                  <c:v>20000</c:v>
                </c:pt>
                <c:pt idx="47">
                  <c:v>20000</c:v>
                </c:pt>
                <c:pt idx="48">
                  <c:v>20200</c:v>
                </c:pt>
                <c:pt idx="49">
                  <c:v>20500</c:v>
                </c:pt>
                <c:pt idx="50" formatCode="&quot;$&quot;#,##0_);[Red]\(&quot;$&quot;#,##0\)">
                  <c:v>20600</c:v>
                </c:pt>
                <c:pt idx="51" formatCode="&quot;$&quot;#,##0_);[Red]\(&quot;$&quot;#,##0\)">
                  <c:v>21100</c:v>
                </c:pt>
                <c:pt idx="52" formatCode="&quot;$&quot;#,##0_);[Red]\(&quot;$&quot;#,##0\)">
                  <c:v>22000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27293952"/>
        <c:axId val="-1927304288"/>
      </c:lineChart>
      <c:catAx>
        <c:axId val="-1927293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 sz="1800"/>
            </a:pPr>
            <a:endParaRPr lang="zh-HK"/>
          </a:p>
        </c:txPr>
        <c:crossAx val="-1927304288"/>
        <c:crosses val="autoZero"/>
        <c:auto val="1"/>
        <c:lblAlgn val="ctr"/>
        <c:lblOffset val="100"/>
        <c:noMultiLvlLbl val="0"/>
      </c:catAx>
      <c:valAx>
        <c:axId val="-1927304288"/>
        <c:scaling>
          <c:orientation val="minMax"/>
          <c:min val="14000"/>
        </c:scaling>
        <c:delete val="0"/>
        <c:axPos val="l"/>
        <c:majorGridlines/>
        <c:numFmt formatCode="&quot;$&quot;#,##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600" b="1"/>
            </a:pPr>
            <a:endParaRPr lang="zh-HK"/>
          </a:p>
        </c:txPr>
        <c:crossAx val="-19272939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Arial" pitchFamily="34" charset="0"/>
          <a:ea typeface="Calibri"/>
          <a:cs typeface="Arial" pitchFamily="34" charset="0"/>
        </a:defRPr>
      </a:pPr>
      <a:endParaRPr lang="zh-HK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zh-TW" altLang="en-US" sz="2800" dirty="0"/>
              <a:t>綜援受助人數</a:t>
            </a:r>
            <a:r>
              <a:rPr lang="zh-TW" altLang="en-US" sz="2800" dirty="0" smtClean="0"/>
              <a:t>目</a:t>
            </a:r>
            <a:endParaRPr lang="en-GB" sz="2800" dirty="0"/>
          </a:p>
        </c:rich>
      </c:tx>
      <c:layout>
        <c:manualLayout>
          <c:xMode val="edge"/>
          <c:yMode val="edge"/>
          <c:x val="3.3217703587557525E-2"/>
          <c:y val="1.2111320509110726E-3"/>
        </c:manualLayout>
      </c:layout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Sheet6!$B$1</c:f>
              <c:strCache>
                <c:ptCount val="1"/>
                <c:pt idx="0">
                  <c:v>綜援受助人數目</c:v>
                </c:pt>
              </c:strCache>
            </c:strRef>
          </c:tx>
          <c:spPr>
            <a:ln w="57150">
              <a:solidFill>
                <a:srgbClr val="0098D8"/>
              </a:solidFill>
            </a:ln>
          </c:spPr>
          <c:marker>
            <c:symbol val="none"/>
          </c:marker>
          <c:cat>
            <c:numRef>
              <c:f>Sheet6!$A$4:$A$13</c:f>
              <c:numCache>
                <c:formatCode>General</c:formatCode>
                <c:ptCount val="10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</c:numCache>
            </c:numRef>
          </c:cat>
          <c:val>
            <c:numRef>
              <c:f>Sheet6!$B$4:$B$13</c:f>
              <c:numCache>
                <c:formatCode>0</c:formatCode>
                <c:ptCount val="10"/>
                <c:pt idx="0">
                  <c:v>522456</c:v>
                </c:pt>
                <c:pt idx="1">
                  <c:v>542017</c:v>
                </c:pt>
                <c:pt idx="2">
                  <c:v>539963</c:v>
                </c:pt>
                <c:pt idx="3">
                  <c:v>521611</c:v>
                </c:pt>
                <c:pt idx="4">
                  <c:v>496922</c:v>
                </c:pt>
                <c:pt idx="5">
                  <c:v>475625</c:v>
                </c:pt>
                <c:pt idx="6">
                  <c:v>482001</c:v>
                </c:pt>
                <c:pt idx="7">
                  <c:v>466006</c:v>
                </c:pt>
                <c:pt idx="8">
                  <c:v>443322</c:v>
                </c:pt>
                <c:pt idx="9">
                  <c:v>418768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27293408"/>
        <c:axId val="-1927303744"/>
      </c:lineChart>
      <c:catAx>
        <c:axId val="-1927293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927303744"/>
        <c:crosses val="autoZero"/>
        <c:auto val="1"/>
        <c:lblAlgn val="ctr"/>
        <c:lblOffset val="100"/>
        <c:noMultiLvlLbl val="0"/>
      </c:catAx>
      <c:valAx>
        <c:axId val="-1927303744"/>
        <c:scaling>
          <c:orientation val="minMax"/>
          <c:min val="400000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zh-HK"/>
          </a:p>
        </c:txPr>
        <c:crossAx val="-1927293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latin typeface="Arial" pitchFamily="34" charset="0"/>
          <a:cs typeface="Arial" pitchFamily="34" charset="0"/>
        </a:defRPr>
      </a:pPr>
      <a:endParaRPr lang="zh-HK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0.52179</cdr:x>
      <cdr:y>0.31777</cdr:y>
    </cdr:from>
    <cdr:to>
      <cdr:x>0.92384</cdr:x>
      <cdr:y>0.51013</cdr:y>
    </cdr:to>
    <cdr:cxnSp macro="">
      <cdr:nvCxnSpPr>
        <cdr:cNvPr id="2" name="Straight Connector 1"/>
        <cdr:cNvCxnSpPr/>
      </cdr:nvCxnSpPr>
      <cdr:spPr>
        <a:xfrm xmlns:a="http://schemas.openxmlformats.org/drawingml/2006/main" flipV="1">
          <a:off x="4537823" y="1512391"/>
          <a:ext cx="3496514" cy="91548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accent2">
              <a:lumMod val="60000"/>
              <a:lumOff val="40000"/>
            </a:schemeClr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0.1306</cdr:x>
      <cdr:y>0.48488</cdr:y>
    </cdr:from>
    <cdr:to>
      <cdr:x>0.45352</cdr:x>
      <cdr:y>0.63641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135782" y="2304238"/>
          <a:ext cx="2808321" cy="7200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zh-TW" altLang="en-US" sz="1800" b="1" dirty="0" smtClean="0">
              <a:latin typeface="Arial" pitchFamily="34" charset="0"/>
              <a:cs typeface="Arial" pitchFamily="34" charset="0"/>
            </a:rPr>
            <a:t>平均按月就業增長：</a:t>
          </a:r>
          <a:endParaRPr lang="en-US" altLang="zh-TW" sz="1800" b="1" dirty="0" smtClean="0">
            <a:latin typeface="Arial" pitchFamily="34" charset="0"/>
            <a:cs typeface="Arial" pitchFamily="34" charset="0"/>
          </a:endParaRPr>
        </a:p>
        <a:p xmlns:a="http://schemas.openxmlformats.org/drawingml/2006/main">
          <a:r>
            <a:rPr lang="en-US" sz="1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10/1981 - 5/1995: 0.12%</a:t>
          </a:r>
          <a:endParaRPr lang="en-GB" sz="18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0.51148</cdr:x>
      <cdr:y>0.18183</cdr:y>
    </cdr:from>
    <cdr:to>
      <cdr:x>0.85096</cdr:x>
      <cdr:y>0.33336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4448175" y="864096"/>
          <a:ext cx="295232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TW" altLang="en-US" sz="1800" b="1" dirty="0" smtClean="0">
              <a:latin typeface="Arial" pitchFamily="34" charset="0"/>
              <a:cs typeface="Arial" pitchFamily="34" charset="0"/>
            </a:rPr>
            <a:t>平均按月就業增長：</a:t>
          </a:r>
          <a:endParaRPr lang="en-US" altLang="zh-TW" sz="1800" b="1" dirty="0" smtClean="0">
            <a:latin typeface="Arial" pitchFamily="34" charset="0"/>
            <a:cs typeface="Arial" pitchFamily="34" charset="0"/>
          </a:endParaRPr>
        </a:p>
        <a:p xmlns:a="http://schemas.openxmlformats.org/drawingml/2006/main">
          <a:r>
            <a:rPr lang="en-US" sz="1800" b="1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6/1997 - 12/2009: 0.07</a:t>
          </a:r>
          <a:r>
            <a:rPr lang="en-US" sz="1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%</a:t>
          </a:r>
          <a:endParaRPr lang="en-GB" sz="18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0.56116</cdr:x>
      <cdr:y>0.46973</cdr:y>
    </cdr:from>
    <cdr:to>
      <cdr:x>0.97407</cdr:x>
      <cdr:y>0.68567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4880223" y="2232242"/>
          <a:ext cx="3590921" cy="10261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TW" altLang="en-US" sz="3200" b="1" dirty="0">
              <a:latin typeface="+mn-ea"/>
              <a:cs typeface="Arial" pitchFamily="34" charset="0"/>
            </a:rPr>
            <a:t>過去兩</a:t>
          </a:r>
          <a:r>
            <a:rPr lang="zh-TW" altLang="en-US" sz="3200" b="1" dirty="0" smtClean="0">
              <a:latin typeface="+mn-ea"/>
              <a:cs typeface="Arial" pitchFamily="34" charset="0"/>
            </a:rPr>
            <a:t>年</a:t>
          </a:r>
          <a:r>
            <a:rPr lang="zh-CN" altLang="en-US" sz="3200" b="1" dirty="0" smtClean="0">
              <a:solidFill>
                <a:srgbClr val="ED1C24"/>
              </a:solidFill>
              <a:latin typeface="PMingLiU" pitchFamily="18" charset="-120"/>
              <a:ea typeface="PMingLiU" pitchFamily="18" charset="-120"/>
              <a:cs typeface="Arial" pitchFamily="34" charset="0"/>
            </a:rPr>
            <a:t>每月</a:t>
          </a:r>
          <a:r>
            <a:rPr lang="zh-CN" altLang="en-US" sz="3200" b="1" dirty="0" smtClean="0">
              <a:latin typeface="PMingLiU" pitchFamily="18" charset="-120"/>
              <a:ea typeface="PMingLiU" pitchFamily="18" charset="-120"/>
              <a:cs typeface="Arial" pitchFamily="34" charset="0"/>
            </a:rPr>
            <a:t>增加</a:t>
          </a:r>
          <a:r>
            <a:rPr lang="en-US" sz="4000" b="1" dirty="0" smtClean="0">
              <a:solidFill>
                <a:srgbClr val="FF0000"/>
              </a:solidFill>
              <a:latin typeface="Arial" pitchFamily="34" charset="0"/>
              <a:ea typeface="PMingLiU" pitchFamily="18" charset="-120"/>
              <a:cs typeface="Arial" pitchFamily="34" charset="0"/>
            </a:rPr>
            <a:t>0.2% =&gt; 5%</a:t>
          </a:r>
          <a:endParaRPr lang="en-GB" sz="2400" b="1" dirty="0">
            <a:solidFill>
              <a:srgbClr val="FF0000"/>
            </a:solidFill>
            <a:latin typeface="Arial" pitchFamily="34" charset="0"/>
            <a:ea typeface="PMingLiU" pitchFamily="18" charset="-12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0.92548</cdr:x>
      <cdr:y>0.2879</cdr:y>
    </cdr:from>
    <cdr:to>
      <cdr:x>0.95446</cdr:x>
      <cdr:y>0.48488</cdr:y>
    </cdr:to>
    <cdr:cxnSp macro="">
      <cdr:nvCxnSpPr>
        <cdr:cNvPr id="10" name="Straight Arrow Connector 9"/>
        <cdr:cNvCxnSpPr/>
      </cdr:nvCxnSpPr>
      <cdr:spPr>
        <a:xfrm xmlns:a="http://schemas.openxmlformats.org/drawingml/2006/main" flipV="1">
          <a:off x="8048575" y="1368152"/>
          <a:ext cx="252028" cy="936104"/>
        </a:xfrm>
        <a:prstGeom xmlns:a="http://schemas.openxmlformats.org/drawingml/2006/main" prst="straightConnector1">
          <a:avLst/>
        </a:prstGeom>
        <a:ln xmlns:a="http://schemas.openxmlformats.org/drawingml/2006/main" w="38100">
          <a:solidFill>
            <a:srgbClr val="ED1C24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251" cy="464603"/>
          </a:xfrm>
          <a:prstGeom prst="rect">
            <a:avLst/>
          </a:prstGeom>
        </p:spPr>
        <p:txBody>
          <a:bodyPr vert="horz" wrap="square" lIns="93794" tIns="46897" rIns="93794" bIns="46897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69907" y="1"/>
            <a:ext cx="3039372" cy="464603"/>
          </a:xfrm>
          <a:prstGeom prst="rect">
            <a:avLst/>
          </a:prstGeom>
        </p:spPr>
        <p:txBody>
          <a:bodyPr vert="horz" wrap="square" lIns="93794" tIns="46897" rIns="93794" bIns="4689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F6AE96-ACFB-41B6-A7FD-42B5E00D1BE2}" type="datetimeFigureOut">
              <a:rPr lang="zh-HK" altLang="en-US"/>
              <a:pPr>
                <a:defRPr/>
              </a:pPr>
              <a:t>6/11/2013</a:t>
            </a:fld>
            <a:endParaRPr lang="zh-HK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28"/>
            <a:ext cx="3038251" cy="464603"/>
          </a:xfrm>
          <a:prstGeom prst="rect">
            <a:avLst/>
          </a:prstGeom>
        </p:spPr>
        <p:txBody>
          <a:bodyPr vert="horz" wrap="square" lIns="93794" tIns="46897" rIns="93794" bIns="46897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69907" y="8829628"/>
            <a:ext cx="3039372" cy="464603"/>
          </a:xfrm>
          <a:prstGeom prst="rect">
            <a:avLst/>
          </a:prstGeom>
        </p:spPr>
        <p:txBody>
          <a:bodyPr vert="horz" wrap="square" lIns="93794" tIns="46897" rIns="93794" bIns="4689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ABCBBFDF-CECE-4950-A8FD-677907442F3A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452779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251" cy="464603"/>
          </a:xfrm>
          <a:prstGeom prst="rect">
            <a:avLst/>
          </a:prstGeom>
        </p:spPr>
        <p:txBody>
          <a:bodyPr vert="horz" wrap="square" lIns="93794" tIns="46897" rIns="93794" bIns="46897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69907" y="1"/>
            <a:ext cx="3039372" cy="464603"/>
          </a:xfrm>
          <a:prstGeom prst="rect">
            <a:avLst/>
          </a:prstGeom>
        </p:spPr>
        <p:txBody>
          <a:bodyPr vert="horz" wrap="square" lIns="93794" tIns="46897" rIns="93794" bIns="4689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B7AA004-83E5-4D77-99C8-9BEFCD7C3E0F}" type="datetimeFigureOut">
              <a:rPr lang="zh-HK" altLang="en-US"/>
              <a:pPr>
                <a:defRPr/>
              </a:pPr>
              <a:t>6/11/2013</a:t>
            </a:fld>
            <a:endParaRPr lang="zh-HK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94" tIns="46897" rIns="93794" bIns="46897" rtlCol="0" anchor="ctr"/>
          <a:lstStyle/>
          <a:p>
            <a:pPr lvl="0"/>
            <a:endParaRPr lang="zh-HK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9583" y="4415899"/>
            <a:ext cx="5611235" cy="4183597"/>
          </a:xfrm>
          <a:prstGeom prst="rect">
            <a:avLst/>
          </a:prstGeom>
        </p:spPr>
        <p:txBody>
          <a:bodyPr vert="horz" wrap="square" lIns="93794" tIns="46897" rIns="93794" bIns="468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HK" noProof="0" smtClean="0"/>
              <a:t>Click to edit Master text styles</a:t>
            </a:r>
          </a:p>
          <a:p>
            <a:pPr lvl="1"/>
            <a:r>
              <a:rPr lang="en-US" altLang="zh-HK" noProof="0" smtClean="0"/>
              <a:t>Second level</a:t>
            </a:r>
          </a:p>
          <a:p>
            <a:pPr lvl="2"/>
            <a:r>
              <a:rPr lang="en-US" altLang="zh-HK" noProof="0" smtClean="0"/>
              <a:t>Third level</a:t>
            </a:r>
          </a:p>
          <a:p>
            <a:pPr lvl="3"/>
            <a:r>
              <a:rPr lang="en-US" altLang="zh-HK" noProof="0" smtClean="0"/>
              <a:t>Fourth level</a:t>
            </a:r>
          </a:p>
          <a:p>
            <a:pPr lvl="4"/>
            <a:r>
              <a:rPr lang="en-US" altLang="zh-HK" noProof="0" smtClean="0"/>
              <a:t>Fifth level</a:t>
            </a:r>
            <a:endParaRPr lang="zh-HK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28"/>
            <a:ext cx="3038251" cy="464603"/>
          </a:xfrm>
          <a:prstGeom prst="rect">
            <a:avLst/>
          </a:prstGeom>
        </p:spPr>
        <p:txBody>
          <a:bodyPr vert="horz" wrap="square" lIns="93794" tIns="46897" rIns="93794" bIns="46897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69907" y="8829628"/>
            <a:ext cx="3039372" cy="464603"/>
          </a:xfrm>
          <a:prstGeom prst="rect">
            <a:avLst/>
          </a:prstGeom>
        </p:spPr>
        <p:txBody>
          <a:bodyPr vert="horz" wrap="square" lIns="93794" tIns="46897" rIns="93794" bIns="4689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704BA5E-3D62-4B8C-83BE-B51BA4859819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7075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PMingLiU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PMingLiU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PMingLiU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PMingLiU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PMingLiU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25476" y="4143376"/>
            <a:ext cx="5903913" cy="4824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300" dirty="0" smtClean="0">
              <a:latin typeface="Arial" charset="0"/>
              <a:cs typeface="Arial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eaLnBrk="1" hangingPunct="1"/>
            <a:fld id="{0B4C36BB-20D1-4057-9933-58F140D23CBE}" type="slidenum">
              <a:rPr lang="zh-HK" altLang="en-US" smtClean="0"/>
              <a:pPr eaLnBrk="1" hangingPunct="1"/>
              <a:t>1</a:t>
            </a:fld>
            <a:endParaRPr lang="zh-HK" altLang="en-US" smtClean="0"/>
          </a:p>
        </p:txBody>
      </p:sp>
    </p:spTree>
    <p:extLst>
      <p:ext uri="{BB962C8B-B14F-4D97-AF65-F5344CB8AC3E}">
        <p14:creationId xmlns:p14="http://schemas.microsoft.com/office/powerpoint/2010/main" val="1126464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04BA5E-3D62-4B8C-83BE-B51BA4859819}" type="slidenum">
              <a:rPr lang="zh-HK" altLang="en-US" smtClean="0"/>
              <a:pPr>
                <a:defRPr/>
              </a:pPr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053464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04BA5E-3D62-4B8C-83BE-B51BA4859819}" type="slidenum">
              <a:rPr lang="zh-HK" altLang="en-US" smtClean="0"/>
              <a:pPr>
                <a:defRPr/>
              </a:pPr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53001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Cf</a:t>
            </a:r>
            <a:r>
              <a:rPr lang="en-GB" dirty="0" smtClean="0"/>
              <a:t> Macau,</a:t>
            </a:r>
            <a:r>
              <a:rPr lang="en-GB" baseline="0" dirty="0" smtClean="0"/>
              <a:t> NY, London…, Ma Wan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04BA5E-3D62-4B8C-83BE-B51BA4859819}" type="slidenum">
              <a:rPr lang="zh-HK" altLang="en-US" smtClean="0"/>
              <a:pPr>
                <a:defRPr/>
              </a:pPr>
              <a:t>11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667952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HK" smtClean="0"/>
              <a:t>Click to edit Master subtitle style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68B4E-6195-4E50-9C36-6DDAA8B0F841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9E514-8C61-4B63-88B8-5E2297EE27B8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55440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7" y="0"/>
            <a:ext cx="8785225" cy="836712"/>
          </a:xfrm>
        </p:spPr>
        <p:txBody>
          <a:bodyPr>
            <a:noAutofit/>
          </a:bodyPr>
          <a:lstStyle>
            <a:lvl1pPr algn="l">
              <a:defRPr sz="4000" b="1"/>
            </a:lvl1pPr>
          </a:lstStyle>
          <a:p>
            <a:r>
              <a:rPr lang="en-US" altLang="zh-HK" dirty="0" smtClean="0"/>
              <a:t>Click to edit Master title style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7" y="1341438"/>
            <a:ext cx="8785225" cy="4535487"/>
          </a:xfrm>
        </p:spPr>
        <p:txBody>
          <a:bodyPr/>
          <a:lstStyle/>
          <a:p>
            <a:pPr lvl="0"/>
            <a:r>
              <a:rPr lang="en-US" altLang="zh-HK" dirty="0" smtClean="0"/>
              <a:t>Click to edit Master text styles</a:t>
            </a:r>
          </a:p>
          <a:p>
            <a:pPr lvl="1"/>
            <a:r>
              <a:rPr lang="en-US" altLang="zh-HK" dirty="0" smtClean="0"/>
              <a:t>Second level</a:t>
            </a:r>
          </a:p>
          <a:p>
            <a:pPr lvl="2"/>
            <a:r>
              <a:rPr lang="en-US" altLang="zh-HK" dirty="0" smtClean="0"/>
              <a:t>Third level</a:t>
            </a:r>
          </a:p>
          <a:p>
            <a:pPr lvl="3"/>
            <a:r>
              <a:rPr lang="en-US" altLang="zh-HK" dirty="0" smtClean="0"/>
              <a:t>Fourth level</a:t>
            </a:r>
          </a:p>
          <a:p>
            <a:pPr lvl="4"/>
            <a:r>
              <a:rPr lang="en-US" altLang="zh-HK" dirty="0" smtClean="0"/>
              <a:t>Fifth level</a:t>
            </a:r>
            <a:endParaRPr lang="zh-HK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0441A-AE30-4423-83E6-1C654427AA76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F3CD9-A723-4A87-BDF7-DACA430B046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5144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CD5D9-1635-4371-9725-3019DB7C2D37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CB1D8-9F57-43C0-A2E1-C5590EAF4836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52594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45D27-1AC0-4F5A-B68C-C825924E776D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E4B10-43F5-4360-B1A9-A927603E8669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94149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E275D-102D-4571-8E74-21C8AE9C7B26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3A648-EA3A-43B2-871C-216DB86A1E57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53817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65028-DA33-4A98-B30A-A0635DB3A449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FEE35-FBE0-4822-A9FD-BAA1DA7AA06E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8855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08BCD-1383-4979-A41C-E71DCA59A1B5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3391C-E020-4B6B-A3ED-B49012D7C1C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86118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832BF-E2C1-4FE8-9F59-584A560B732B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7AD07-0982-4AB5-89BF-E852B6ED2E6A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948833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HK" alt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7F517-82DA-49A1-8690-103EA018CED8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46E14-DE19-43FE-8B3A-1D3856125D1F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66795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7A157-D9EA-4783-85D6-3C38792EBCD4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D8F12-BA9E-491B-979D-1E90D1144ACE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05359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77735-AEDF-4964-B626-AE21531A2855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61F63-FDC3-4168-9E8A-429CA2CDC3AB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73678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HK" smtClean="0"/>
              <a:t>Click to edit Master title style</a:t>
            </a:r>
            <a:endParaRPr lang="zh-HK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642E8746-6CEC-43BF-896B-A2C1B6EA232C}" type="datetime1">
              <a:rPr lang="zh-HK" altLang="en-US" smtClean="0"/>
              <a:t>6/11/2013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8C759899-ABF3-4C06-9994-772273B56EA4}" type="slidenum">
              <a:rPr lang="zh-HK" altLang="en-US"/>
              <a:pPr>
                <a:defRPr/>
              </a:pPr>
              <a:t>‹#›</a:t>
            </a:fld>
            <a:endParaRPr lang="zh-HK" altLang="en-US"/>
          </a:p>
        </p:txBody>
      </p:sp>
      <p:pic>
        <p:nvPicPr>
          <p:cNvPr id="1031" name="Picture 6" descr="inside2-0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 userDrawn="1"/>
        </p:nvSpPr>
        <p:spPr>
          <a:xfrm>
            <a:off x="0" y="0"/>
            <a:ext cx="9180513" cy="764704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34" charset="0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PMingLiU" pitchFamily="18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PMingLiU" pitchFamily="18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PMingLiU" pitchFamily="18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PMingLiU" pitchFamily="18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PMingLiU" pitchFamily="18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cove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8" y="-55563"/>
            <a:ext cx="9331326" cy="6883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557338"/>
            <a:ext cx="9144000" cy="863550"/>
          </a:xfrm>
        </p:spPr>
        <p:txBody>
          <a:bodyPr/>
          <a:lstStyle/>
          <a:p>
            <a:pPr eaLnBrk="1" hangingPunct="1"/>
            <a:r>
              <a:rPr lang="zh-TW" altLang="en-US" sz="4800" b="1" dirty="0">
                <a:solidFill>
                  <a:srgbClr val="F4D640"/>
                </a:solidFill>
                <a:effectLst/>
              </a:rPr>
              <a:t>自貿區設立</a:t>
            </a:r>
            <a:r>
              <a:rPr lang="zh-TW" altLang="en-US" sz="4800" b="1" dirty="0" smtClean="0">
                <a:solidFill>
                  <a:srgbClr val="F4D640"/>
                </a:solidFill>
                <a:effectLst/>
              </a:rPr>
              <a:t>後香</a:t>
            </a:r>
            <a:r>
              <a:rPr lang="zh-TW" altLang="en-US" sz="4800" b="1" dirty="0">
                <a:solidFill>
                  <a:srgbClr val="F4D640"/>
                </a:solidFill>
                <a:effectLst/>
              </a:rPr>
              <a:t>港的應對之</a:t>
            </a:r>
            <a:r>
              <a:rPr lang="zh-TW" altLang="en-US" sz="4800" b="1" dirty="0" smtClean="0">
                <a:solidFill>
                  <a:srgbClr val="F4D640"/>
                </a:solidFill>
                <a:effectLst/>
              </a:rPr>
              <a:t>策</a:t>
            </a:r>
            <a:r>
              <a:rPr lang="en-US" altLang="zh-TW" sz="4800" b="1" dirty="0" smtClean="0">
                <a:solidFill>
                  <a:srgbClr val="F4D640"/>
                </a:solidFill>
                <a:effectLst/>
              </a:rPr>
              <a:t>:</a:t>
            </a:r>
            <a:endParaRPr lang="en-US" altLang="zh-HK" sz="4800" b="1" dirty="0" smtClean="0">
              <a:solidFill>
                <a:srgbClr val="F4D64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052" name="Rectangle 9"/>
          <p:cNvSpPr>
            <a:spLocks noChangeArrowheads="1"/>
          </p:cNvSpPr>
          <p:nvPr/>
        </p:nvSpPr>
        <p:spPr bwMode="auto">
          <a:xfrm>
            <a:off x="0" y="4128120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7" tIns="45714" rIns="91427" bIns="45714" anchor="ctr"/>
          <a:lstStyle/>
          <a:p>
            <a:pPr algn="ctr"/>
            <a:r>
              <a:rPr kumimoji="0" lang="en-US" altLang="zh-HK" sz="3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HKGolden50</a:t>
            </a:r>
            <a:endParaRPr kumimoji="0" lang="en-US" altLang="zh-HK" sz="3200" b="1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C9E514-8C61-4B63-88B8-5E2297EE27B8}" type="slidenum">
              <a:rPr lang="zh-HK" altLang="en-US" smtClean="0"/>
              <a:pPr>
                <a:defRPr/>
              </a:pPr>
              <a:t>1</a:t>
            </a:fld>
            <a:endParaRPr lang="zh-HK" alt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-58738" y="2492896"/>
            <a:ext cx="933132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Arial" pitchFamily="34" charset="0"/>
                <a:ea typeface="PMingLiU" pitchFamily="18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PMingLiU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PMingLiU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PMingLiU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PMingLiU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kumimoji="0" lang="zh-TW" altLang="en-US" sz="6300" b="1" dirty="0">
                <a:solidFill>
                  <a:srgbClr val="ED1C24"/>
                </a:solidFill>
                <a:effectLst>
                  <a:glow rad="304800">
                    <a:schemeClr val="bg1">
                      <a:alpha val="79000"/>
                    </a:schemeClr>
                  </a:glow>
                </a:effectLst>
              </a:rPr>
              <a:t>服務業做大、做好、做精</a:t>
            </a:r>
            <a:endParaRPr kumimoji="0" lang="en-US" altLang="zh-HK" sz="6300" b="1" dirty="0" smtClean="0">
              <a:solidFill>
                <a:srgbClr val="ED1C24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5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萬工皆下品，唯有服務</a:t>
            </a:r>
            <a:r>
              <a:rPr lang="zh-TW" altLang="en-US" dirty="0" smtClean="0"/>
              <a:t>高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7" y="1196752"/>
            <a:ext cx="8785225" cy="4535487"/>
          </a:xfrm>
        </p:spPr>
        <p:txBody>
          <a:bodyPr/>
          <a:lstStyle/>
          <a:p>
            <a:r>
              <a:rPr lang="zh-TW" altLang="en-US" sz="4000" dirty="0"/>
              <a:t>農</a:t>
            </a:r>
            <a:r>
              <a:rPr lang="zh-TW" altLang="en-US" sz="4000" dirty="0" smtClean="0"/>
              <a:t>業 </a:t>
            </a:r>
            <a:r>
              <a:rPr lang="zh-TW" altLang="en-US" sz="4000" dirty="0" smtClean="0">
                <a:latin typeface="Arial"/>
                <a:cs typeface="Arial"/>
              </a:rPr>
              <a:t>→ 世</a:t>
            </a:r>
            <a:r>
              <a:rPr lang="zh-TW" altLang="en-US" sz="4000" dirty="0">
                <a:latin typeface="Arial"/>
                <a:cs typeface="Arial"/>
              </a:rPr>
              <a:t>界人口</a:t>
            </a:r>
            <a:r>
              <a:rPr lang="zh-TW" altLang="en-US" sz="4000" dirty="0" smtClean="0">
                <a:latin typeface="Arial"/>
                <a:cs typeface="Arial"/>
              </a:rPr>
              <a:t>由</a:t>
            </a:r>
            <a:r>
              <a:rPr lang="en-US" altLang="zh-TW" sz="4000" dirty="0" smtClean="0">
                <a:latin typeface="Arial"/>
                <a:cs typeface="Arial"/>
              </a:rPr>
              <a:t>1960</a:t>
            </a:r>
            <a:r>
              <a:rPr lang="zh-TW" altLang="en-US" sz="4000" dirty="0" smtClean="0">
                <a:latin typeface="Arial"/>
                <a:cs typeface="Arial"/>
              </a:rPr>
              <a:t>年</a:t>
            </a:r>
            <a:r>
              <a:rPr lang="en-US" altLang="zh-TW" sz="4000" dirty="0" smtClean="0">
                <a:latin typeface="Arial"/>
                <a:cs typeface="Arial"/>
              </a:rPr>
              <a:t>30</a:t>
            </a:r>
            <a:r>
              <a:rPr lang="zh-TW" altLang="en-US" sz="4000" dirty="0">
                <a:latin typeface="Arial"/>
                <a:cs typeface="Arial"/>
              </a:rPr>
              <a:t>億增加至現</a:t>
            </a:r>
            <a:r>
              <a:rPr lang="zh-TW" altLang="en-US" sz="4000" dirty="0" smtClean="0">
                <a:latin typeface="Arial"/>
                <a:cs typeface="Arial"/>
              </a:rPr>
              <a:t>在</a:t>
            </a:r>
            <a:r>
              <a:rPr lang="en-US" altLang="zh-TW" sz="4000" dirty="0" smtClean="0">
                <a:latin typeface="Arial"/>
                <a:cs typeface="Arial"/>
              </a:rPr>
              <a:t>71</a:t>
            </a:r>
            <a:r>
              <a:rPr lang="zh-TW" altLang="en-US" sz="4000" dirty="0" smtClean="0">
                <a:latin typeface="Arial"/>
                <a:cs typeface="Arial"/>
              </a:rPr>
              <a:t>億</a:t>
            </a:r>
            <a:r>
              <a:rPr lang="zh-TW" altLang="en-US" sz="4000" dirty="0">
                <a:latin typeface="Arial"/>
                <a:cs typeface="Arial"/>
              </a:rPr>
              <a:t>，農民人口比例卻大幅下</a:t>
            </a:r>
            <a:r>
              <a:rPr lang="zh-TW" altLang="en-US" sz="4000" dirty="0" smtClean="0">
                <a:latin typeface="Arial"/>
                <a:cs typeface="Arial"/>
              </a:rPr>
              <a:t>跌</a:t>
            </a:r>
            <a:endParaRPr lang="en-US" altLang="zh-TW" sz="4000" dirty="0" smtClean="0">
              <a:latin typeface="Arial"/>
              <a:cs typeface="Arial"/>
            </a:endParaRPr>
          </a:p>
          <a:p>
            <a:r>
              <a:rPr lang="zh-TW" altLang="en-US" sz="4000" dirty="0"/>
              <a:t>工</a:t>
            </a:r>
            <a:r>
              <a:rPr lang="zh-TW" altLang="en-US" sz="4000" dirty="0" smtClean="0"/>
              <a:t>業 </a:t>
            </a:r>
            <a:r>
              <a:rPr lang="zh-TW" altLang="en-US" sz="4000" dirty="0" smtClean="0">
                <a:latin typeface="Arial"/>
                <a:cs typeface="Arial"/>
              </a:rPr>
              <a:t>→ 過去</a:t>
            </a:r>
            <a:r>
              <a:rPr lang="en-US" altLang="zh-TW" sz="4000" dirty="0" smtClean="0">
                <a:latin typeface="Arial"/>
                <a:cs typeface="Arial"/>
              </a:rPr>
              <a:t>10</a:t>
            </a:r>
            <a:r>
              <a:rPr lang="zh-TW" altLang="en-US" sz="4000" dirty="0">
                <a:latin typeface="Arial"/>
                <a:cs typeface="Arial"/>
              </a:rPr>
              <a:t>年全球製造業職位減少</a:t>
            </a:r>
            <a:r>
              <a:rPr lang="zh-TW" altLang="en-US" sz="4000" dirty="0" smtClean="0">
                <a:latin typeface="Arial"/>
                <a:cs typeface="Arial"/>
              </a:rPr>
              <a:t>了</a:t>
            </a:r>
            <a:r>
              <a:rPr lang="en-US" altLang="zh-TW" sz="4000" dirty="0" smtClean="0">
                <a:latin typeface="Arial"/>
                <a:cs typeface="Arial"/>
              </a:rPr>
              <a:t>17%</a:t>
            </a:r>
          </a:p>
          <a:p>
            <a:r>
              <a:rPr lang="zh-TW" altLang="en-US" sz="4000" b="1" dirty="0">
                <a:solidFill>
                  <a:srgbClr val="FF0000"/>
                </a:solidFill>
              </a:rPr>
              <a:t>服務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業 </a:t>
            </a:r>
            <a:r>
              <a:rPr lang="zh-TW" altLang="en-US" sz="4000" b="1" dirty="0">
                <a:solidFill>
                  <a:srgbClr val="FF0000"/>
                </a:solidFill>
                <a:latin typeface="Arial"/>
                <a:cs typeface="Arial"/>
              </a:rPr>
              <a:t>→ 唯一創造就業的出路</a:t>
            </a:r>
            <a:endParaRPr lang="en-GB" sz="40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838403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未</a:t>
            </a:r>
            <a:r>
              <a:rPr lang="zh-TW" altLang="en-US" dirty="0" smtClean="0"/>
              <a:t>來</a:t>
            </a:r>
            <a:r>
              <a:rPr lang="en-US" altLang="zh-TW" dirty="0" smtClean="0"/>
              <a:t>10</a:t>
            </a:r>
            <a:r>
              <a:rPr lang="zh-TW" altLang="en-US" dirty="0"/>
              <a:t>年最重要的經濟政</a:t>
            </a:r>
            <a:r>
              <a:rPr lang="zh-TW" altLang="en-US" dirty="0" smtClean="0"/>
              <a:t>策</a:t>
            </a:r>
            <a:r>
              <a:rPr lang="zh-TW" altLang="en-US" dirty="0" smtClean="0">
                <a:latin typeface="Arial"/>
                <a:cs typeface="Arial"/>
              </a:rPr>
              <a:t>→就</a:t>
            </a:r>
            <a:r>
              <a:rPr lang="zh-TW" altLang="en-US" dirty="0">
                <a:latin typeface="Arial"/>
                <a:cs typeface="Arial"/>
              </a:rPr>
              <a:t>業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7" y="908720"/>
            <a:ext cx="8785225" cy="4535487"/>
          </a:xfrm>
        </p:spPr>
        <p:txBody>
          <a:bodyPr/>
          <a:lstStyle/>
          <a:p>
            <a:r>
              <a:rPr lang="en-US" sz="3600" dirty="0" smtClean="0"/>
              <a:t>OECD：</a:t>
            </a:r>
            <a:r>
              <a:rPr lang="zh-TW" altLang="en-US" sz="3600" dirty="0" smtClean="0"/>
              <a:t>服</a:t>
            </a:r>
            <a:r>
              <a:rPr lang="zh-TW" altLang="en-US" sz="3600" dirty="0"/>
              <a:t>務業</a:t>
            </a:r>
            <a:r>
              <a:rPr lang="zh-TW" altLang="en-US" sz="3600" dirty="0" smtClean="0"/>
              <a:t>佔</a:t>
            </a:r>
            <a:r>
              <a:rPr lang="en-US" altLang="zh-TW" sz="3600" dirty="0" smtClean="0"/>
              <a:t>GDP 70%</a:t>
            </a:r>
          </a:p>
          <a:p>
            <a:r>
              <a:rPr lang="zh-TW" altLang="en-US" sz="3600" dirty="0"/>
              <a:t>經濟轉</a:t>
            </a:r>
            <a:r>
              <a:rPr lang="zh-TW" altLang="en-US" sz="3600" dirty="0" smtClean="0"/>
              <a:t>型 </a:t>
            </a:r>
            <a:r>
              <a:rPr lang="zh-TW" altLang="en-US" sz="3600" dirty="0">
                <a:latin typeface="Arial"/>
                <a:cs typeface="Arial"/>
              </a:rPr>
              <a:t>→ 服務</a:t>
            </a:r>
            <a:r>
              <a:rPr lang="zh-TW" altLang="en-US" sz="3600" dirty="0" smtClean="0">
                <a:latin typeface="Arial"/>
                <a:cs typeface="Arial"/>
              </a:rPr>
              <a:t>佔</a:t>
            </a:r>
            <a:r>
              <a:rPr lang="en-US" altLang="zh-TW" sz="3600" dirty="0" smtClean="0">
                <a:latin typeface="Arial"/>
                <a:cs typeface="Arial"/>
              </a:rPr>
              <a:t>GDP 70% </a:t>
            </a:r>
            <a:r>
              <a:rPr lang="zh-TW" altLang="en-US" sz="3600" dirty="0" smtClean="0">
                <a:latin typeface="Arial"/>
                <a:cs typeface="Arial"/>
              </a:rPr>
              <a:t>增至 </a:t>
            </a:r>
            <a:r>
              <a:rPr lang="en-US" altLang="zh-TW" sz="3600" dirty="0" smtClean="0">
                <a:latin typeface="Arial"/>
                <a:cs typeface="Arial"/>
              </a:rPr>
              <a:t>95%</a:t>
            </a:r>
            <a:r>
              <a:rPr lang="zh-TW" altLang="en-US" sz="3600" dirty="0"/>
              <a:t> </a:t>
            </a:r>
            <a:r>
              <a:rPr lang="zh-TW" altLang="en-US" sz="3600" dirty="0">
                <a:latin typeface="Arial"/>
                <a:cs typeface="Arial"/>
              </a:rPr>
              <a:t>→ </a:t>
            </a:r>
            <a:r>
              <a:rPr lang="zh-TW" altLang="en-US" sz="3600" b="1" dirty="0" smtClean="0">
                <a:solidFill>
                  <a:srgbClr val="FF0000"/>
                </a:solidFill>
                <a:latin typeface="Arial"/>
                <a:cs typeface="Arial"/>
              </a:rPr>
              <a:t>服</a:t>
            </a:r>
            <a:r>
              <a:rPr lang="zh-TW" altLang="en-US" sz="3600" b="1" dirty="0">
                <a:solidFill>
                  <a:srgbClr val="FF0000"/>
                </a:solidFill>
                <a:latin typeface="Arial"/>
                <a:cs typeface="Arial"/>
              </a:rPr>
              <a:t>務業職位需增</a:t>
            </a:r>
            <a:r>
              <a:rPr lang="zh-TW" altLang="en-US" sz="3600" b="1" dirty="0" smtClean="0">
                <a:solidFill>
                  <a:srgbClr val="FF0000"/>
                </a:solidFill>
                <a:latin typeface="Arial"/>
                <a:cs typeface="Arial"/>
              </a:rPr>
              <a:t>加 </a:t>
            </a:r>
            <a:r>
              <a:rPr lang="en-US" altLang="zh-TW" sz="3600" b="1" dirty="0" smtClean="0">
                <a:solidFill>
                  <a:srgbClr val="FF0000"/>
                </a:solidFill>
                <a:latin typeface="Arial"/>
                <a:cs typeface="Arial"/>
              </a:rPr>
              <a:t>36%</a:t>
            </a:r>
          </a:p>
          <a:p>
            <a:r>
              <a:rPr lang="zh-TW" altLang="en-US" sz="3600" dirty="0"/>
              <a:t>中年轉型也困</a:t>
            </a:r>
            <a:r>
              <a:rPr lang="zh-TW" altLang="en-US" sz="3600" dirty="0" smtClean="0"/>
              <a:t>難</a:t>
            </a:r>
            <a:endParaRPr lang="en-US" altLang="zh-TW" sz="3600" dirty="0" smtClean="0"/>
          </a:p>
          <a:p>
            <a:pPr lvl="1"/>
            <a:r>
              <a:rPr lang="zh-TW" altLang="en-US" sz="3200" dirty="0"/>
              <a:t>需要軟</a:t>
            </a:r>
            <a:r>
              <a:rPr lang="zh-TW" altLang="en-US" sz="3200" dirty="0" smtClean="0"/>
              <a:t>件 </a:t>
            </a:r>
            <a:r>
              <a:rPr lang="en-US" altLang="zh-TW" sz="3200" dirty="0" smtClean="0"/>
              <a:t>+ </a:t>
            </a:r>
            <a:r>
              <a:rPr lang="zh-TW" altLang="en-US" sz="3200" dirty="0"/>
              <a:t>硬</a:t>
            </a:r>
            <a:r>
              <a:rPr lang="zh-TW" altLang="en-US" sz="3200" dirty="0" smtClean="0"/>
              <a:t>件 </a:t>
            </a:r>
            <a:r>
              <a:rPr lang="en-US" altLang="zh-TW" sz="3200" dirty="0" smtClean="0"/>
              <a:t>(</a:t>
            </a:r>
            <a:r>
              <a:rPr lang="en-US" altLang="zh-TW" sz="3200" dirty="0" err="1" smtClean="0"/>
              <a:t>e.g</a:t>
            </a:r>
            <a:r>
              <a:rPr lang="en-US" altLang="zh-TW" sz="3200" dirty="0" smtClean="0"/>
              <a:t> </a:t>
            </a:r>
            <a:r>
              <a:rPr lang="zh-TW" altLang="en-US" sz="3200" dirty="0"/>
              <a:t>醫療產業需要</a:t>
            </a:r>
            <a:r>
              <a:rPr lang="zh-TW" altLang="en-US" sz="3200" dirty="0" smtClean="0"/>
              <a:t>：醫術</a:t>
            </a:r>
            <a:r>
              <a:rPr lang="en-US" altLang="zh-TW" sz="3200" dirty="0" smtClean="0"/>
              <a:t>+</a:t>
            </a:r>
            <a:r>
              <a:rPr lang="zh-TW" altLang="en-US" sz="3200" dirty="0" smtClean="0"/>
              <a:t>醫院</a:t>
            </a:r>
            <a:r>
              <a:rPr lang="en-US" altLang="zh-TW" sz="3200" dirty="0" smtClean="0"/>
              <a:t>)</a:t>
            </a:r>
          </a:p>
          <a:p>
            <a:pPr lvl="1"/>
            <a:r>
              <a:rPr lang="zh-TW" altLang="en-US" sz="3200" dirty="0"/>
              <a:t>由造好一件貨</a:t>
            </a:r>
            <a:r>
              <a:rPr lang="zh-TW" altLang="en-US" sz="3200" dirty="0" smtClean="0"/>
              <a:t>品 </a:t>
            </a:r>
            <a:r>
              <a:rPr lang="zh-TW" altLang="en-US" sz="3200" dirty="0">
                <a:latin typeface="Arial"/>
                <a:cs typeface="Arial"/>
              </a:rPr>
              <a:t>→ 令一位客人稱心滿意：難學</a:t>
            </a:r>
            <a:r>
              <a:rPr lang="zh-TW" altLang="en-US" sz="3200" dirty="0" smtClean="0">
                <a:latin typeface="Arial"/>
                <a:cs typeface="Arial"/>
              </a:rPr>
              <a:t>會</a:t>
            </a:r>
            <a:endParaRPr lang="en-US" altLang="zh-TW" sz="3200" dirty="0" smtClean="0">
              <a:latin typeface="Arial"/>
              <a:cs typeface="Arial"/>
            </a:endParaRPr>
          </a:p>
          <a:p>
            <a:r>
              <a:rPr lang="zh-TW" altLang="en-US" sz="3600" dirty="0"/>
              <a:t>猶幸香港已進化成</a:t>
            </a:r>
            <a:r>
              <a:rPr lang="zh-TW" altLang="en-US" sz="3600" b="1" dirty="0">
                <a:solidFill>
                  <a:srgbClr val="ED1C24"/>
                </a:solidFill>
              </a:rPr>
              <a:t>服</a:t>
            </a:r>
            <a:r>
              <a:rPr lang="zh-TW" altLang="en-US" sz="3600" b="1" dirty="0" smtClean="0">
                <a:solidFill>
                  <a:srgbClr val="ED1C24"/>
                </a:solidFill>
              </a:rPr>
              <a:t>務</a:t>
            </a:r>
            <a:r>
              <a:rPr lang="en-US" altLang="zh-TW" sz="3600" b="1" dirty="0" smtClean="0">
                <a:solidFill>
                  <a:srgbClr val="ED1C24"/>
                </a:solidFill>
              </a:rPr>
              <a:t>hub</a:t>
            </a:r>
            <a:endParaRPr lang="en-GB" sz="3600" b="1" dirty="0">
              <a:solidFill>
                <a:srgbClr val="ED1C2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8956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資本主</a:t>
            </a:r>
            <a:r>
              <a:rPr lang="zh-TW" altLang="en-US" dirty="0" smtClean="0"/>
              <a:t>義</a:t>
            </a:r>
            <a:r>
              <a:rPr lang="zh-TW" altLang="en-US" dirty="0" smtClean="0">
                <a:latin typeface="Arial"/>
                <a:cs typeface="Arial"/>
              </a:rPr>
              <a:t>→</a:t>
            </a:r>
            <a:r>
              <a:rPr lang="en-US" altLang="zh-TW" dirty="0" smtClean="0">
                <a:latin typeface="Arial"/>
                <a:cs typeface="Arial"/>
              </a:rPr>
              <a:t>Winner takes 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Blackberry, Nokia, HTC </a:t>
            </a:r>
            <a:r>
              <a:rPr lang="zh-TW" altLang="en-US" sz="4000" dirty="0" smtClean="0"/>
              <a:t>相比 </a:t>
            </a:r>
            <a:r>
              <a:rPr lang="en-US" sz="4000" dirty="0" smtClean="0"/>
              <a:t>Apple, Samsung</a:t>
            </a:r>
          </a:p>
          <a:p>
            <a:r>
              <a:rPr lang="zh-TW" altLang="en-US" sz="4000" dirty="0"/>
              <a:t>多了人用手機，但少了做手機的工</a:t>
            </a:r>
            <a:r>
              <a:rPr lang="zh-TW" altLang="en-US" sz="4000" dirty="0" smtClean="0"/>
              <a:t>人</a:t>
            </a:r>
            <a:endParaRPr lang="en-US" altLang="zh-TW" sz="4000" dirty="0" smtClean="0"/>
          </a:p>
          <a:p>
            <a:r>
              <a:rPr lang="zh-TW" altLang="en-US" sz="4000" b="1" dirty="0">
                <a:solidFill>
                  <a:srgbClr val="ED1C24"/>
                </a:solidFill>
              </a:rPr>
              <a:t>貧富懸殊加劇</a:t>
            </a:r>
            <a:r>
              <a:rPr lang="zh-TW" altLang="en-US" sz="4000" dirty="0"/>
              <a:t>的世</a:t>
            </a:r>
            <a:r>
              <a:rPr lang="zh-TW" altLang="en-US" sz="4000" dirty="0" smtClean="0"/>
              <a:t>界 </a:t>
            </a:r>
            <a:r>
              <a:rPr lang="zh-TW" altLang="en-US" sz="4000" dirty="0">
                <a:latin typeface="Arial"/>
                <a:cs typeface="Arial"/>
              </a:rPr>
              <a:t>→ </a:t>
            </a:r>
            <a:r>
              <a:rPr lang="en-US" altLang="zh-TW" sz="4000" dirty="0" smtClean="0">
                <a:latin typeface="Arial"/>
                <a:cs typeface="Arial"/>
              </a:rPr>
              <a:t>Redistributive politics</a:t>
            </a:r>
            <a:r>
              <a:rPr lang="zh-TW" altLang="en-US" sz="4000" dirty="0">
                <a:latin typeface="Arial"/>
                <a:cs typeface="Arial"/>
              </a:rPr>
              <a:t> 加</a:t>
            </a:r>
            <a:r>
              <a:rPr lang="zh-TW" altLang="en-US" sz="4000" dirty="0" smtClean="0">
                <a:latin typeface="Arial"/>
                <a:cs typeface="Arial"/>
              </a:rPr>
              <a:t>劇 </a:t>
            </a:r>
            <a:r>
              <a:rPr lang="en-US" altLang="zh-TW" sz="4000" dirty="0" smtClean="0">
                <a:latin typeface="Arial"/>
                <a:cs typeface="Arial"/>
              </a:rPr>
              <a:t>(e.g. </a:t>
            </a:r>
            <a:r>
              <a:rPr lang="zh-TW" altLang="en-US" sz="4000" dirty="0">
                <a:latin typeface="Arial"/>
                <a:cs typeface="Arial"/>
              </a:rPr>
              <a:t>法國</a:t>
            </a:r>
            <a:r>
              <a:rPr lang="zh-TW" altLang="en-US" sz="4000" dirty="0" smtClean="0">
                <a:latin typeface="Arial"/>
                <a:cs typeface="Arial"/>
              </a:rPr>
              <a:t>、美國</a:t>
            </a:r>
            <a:r>
              <a:rPr lang="en-US" altLang="zh-TW" sz="4000" dirty="0" smtClean="0">
                <a:latin typeface="Arial"/>
                <a:cs typeface="Arial"/>
              </a:rPr>
              <a:t>)</a:t>
            </a:r>
            <a:endParaRPr lang="en-GB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08714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Creative Destruction</a:t>
            </a:r>
            <a:r>
              <a:rPr lang="zh-TW" altLang="en-US" dirty="0" smtClean="0">
                <a:latin typeface="Arial"/>
                <a:cs typeface="Arial"/>
              </a:rPr>
              <a:t>→未</a:t>
            </a:r>
            <a:r>
              <a:rPr lang="zh-TW" altLang="en-US" dirty="0">
                <a:latin typeface="Arial"/>
                <a:cs typeface="Arial"/>
              </a:rPr>
              <a:t>必創造就業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785225" cy="4535487"/>
          </a:xfrm>
        </p:spPr>
        <p:txBody>
          <a:bodyPr/>
          <a:lstStyle/>
          <a:p>
            <a:r>
              <a:rPr lang="zh-TW" altLang="en-US" sz="3600" b="1" dirty="0"/>
              <a:t>過</a:t>
            </a:r>
            <a:r>
              <a:rPr lang="zh-TW" altLang="en-US" sz="3600" b="1" dirty="0" smtClean="0"/>
              <a:t>去 </a:t>
            </a:r>
            <a:r>
              <a:rPr lang="en-US" altLang="zh-TW" sz="3600" b="1" dirty="0" smtClean="0"/>
              <a:t>100 </a:t>
            </a:r>
            <a:r>
              <a:rPr lang="zh-TW" altLang="en-US" sz="3600" b="1" dirty="0" smtClean="0"/>
              <a:t>年</a:t>
            </a:r>
            <a:r>
              <a:rPr lang="zh-TW" altLang="en-US" sz="3600" b="1" dirty="0"/>
              <a:t>正確的理論</a:t>
            </a:r>
            <a:r>
              <a:rPr lang="zh-TW" altLang="en-US" sz="3600" b="1" dirty="0" smtClean="0"/>
              <a:t>，未來 </a:t>
            </a:r>
            <a:r>
              <a:rPr lang="en-US" altLang="zh-TW" sz="3600" b="1" dirty="0" smtClean="0"/>
              <a:t>10 </a:t>
            </a:r>
            <a:r>
              <a:rPr lang="zh-TW" altLang="en-US" sz="3600" b="1" dirty="0" smtClean="0"/>
              <a:t>年</a:t>
            </a:r>
            <a:r>
              <a:rPr lang="zh-TW" altLang="en-US" sz="3600" b="1" dirty="0"/>
              <a:t>未必正</a:t>
            </a:r>
            <a:r>
              <a:rPr lang="zh-TW" altLang="en-US" sz="3600" b="1" dirty="0" smtClean="0"/>
              <a:t>確</a:t>
            </a:r>
            <a:r>
              <a:rPr lang="en-US" altLang="zh-TW" sz="3600" b="1" dirty="0" smtClean="0"/>
              <a:t>: </a:t>
            </a:r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600" dirty="0" smtClean="0"/>
              <a:t>人口 </a:t>
            </a:r>
            <a:r>
              <a:rPr lang="en-US" altLang="zh-TW" sz="3600" dirty="0" smtClean="0"/>
              <a:t>17 </a:t>
            </a:r>
            <a:r>
              <a:rPr lang="zh-TW" altLang="en-US" sz="3600" dirty="0" smtClean="0"/>
              <a:t>億 </a:t>
            </a:r>
            <a:r>
              <a:rPr lang="en-US" altLang="zh-TW" sz="3600" dirty="0" smtClean="0"/>
              <a:t>→ 71 </a:t>
            </a:r>
            <a:r>
              <a:rPr lang="zh-TW" altLang="en-US" sz="3600" dirty="0"/>
              <a:t>億：發達國家人口見</a:t>
            </a:r>
            <a:r>
              <a:rPr lang="zh-TW" altLang="en-US" sz="3600" dirty="0" smtClean="0"/>
              <a:t>頂</a:t>
            </a:r>
            <a:r>
              <a:rPr lang="en-US" altLang="zh-TW" sz="3600" dirty="0" smtClean="0"/>
              <a:t>→</a:t>
            </a:r>
            <a:r>
              <a:rPr lang="zh-TW" altLang="en-US" sz="3600" b="1" dirty="0" smtClean="0">
                <a:solidFill>
                  <a:srgbClr val="ED1C24"/>
                </a:solidFill>
              </a:rPr>
              <a:t>消</a:t>
            </a:r>
            <a:r>
              <a:rPr lang="zh-TW" altLang="en-US" sz="3600" b="1" dirty="0">
                <a:solidFill>
                  <a:srgbClr val="ED1C24"/>
                </a:solidFill>
              </a:rPr>
              <a:t>費</a:t>
            </a:r>
            <a:r>
              <a:rPr lang="zh-TW" altLang="en-US" sz="3600" b="1" dirty="0">
                <a:solidFill>
                  <a:srgbClr val="ED1C24"/>
                </a:solidFill>
                <a:latin typeface="Arial"/>
                <a:cs typeface="Arial"/>
              </a:rPr>
              <a:t>↓</a:t>
            </a:r>
            <a:endParaRPr lang="en-US" altLang="zh-TW" sz="3600" dirty="0"/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600" dirty="0" smtClean="0"/>
              <a:t>老</a:t>
            </a:r>
            <a:r>
              <a:rPr lang="zh-TW" altLang="en-US" sz="3600" dirty="0"/>
              <a:t>年人消費僅退休</a:t>
            </a:r>
            <a:r>
              <a:rPr lang="zh-TW" altLang="en-US" sz="3600" dirty="0" smtClean="0"/>
              <a:t>前 </a:t>
            </a:r>
            <a:r>
              <a:rPr lang="en-US" altLang="zh-TW" sz="3600" dirty="0" smtClean="0"/>
              <a:t>40</a:t>
            </a:r>
            <a:r>
              <a:rPr lang="en-US" altLang="zh-TW" sz="3600" dirty="0"/>
              <a:t>% </a:t>
            </a:r>
            <a:r>
              <a:rPr lang="en-US" altLang="zh-TW" sz="3600" dirty="0" smtClean="0"/>
              <a:t>→</a:t>
            </a:r>
            <a:r>
              <a:rPr lang="zh-TW" altLang="en-US" sz="3600" b="1" dirty="0">
                <a:solidFill>
                  <a:srgbClr val="ED1C24"/>
                </a:solidFill>
              </a:rPr>
              <a:t>消費</a:t>
            </a:r>
            <a:r>
              <a:rPr lang="zh-TW" altLang="en-US" sz="3600" b="1" dirty="0">
                <a:solidFill>
                  <a:srgbClr val="ED1C24"/>
                </a:solidFill>
                <a:latin typeface="Arial"/>
                <a:cs typeface="Arial"/>
              </a:rPr>
              <a:t>↓</a:t>
            </a:r>
            <a:endParaRPr lang="en-US" altLang="zh-TW" sz="3600" b="1" dirty="0">
              <a:solidFill>
                <a:srgbClr val="ED1C24"/>
              </a:solidFill>
            </a:endParaRPr>
          </a:p>
          <a:p>
            <a:pPr lvl="2"/>
            <a:r>
              <a:rPr lang="zh-TW" altLang="en-US" sz="3600" b="1" dirty="0" smtClean="0">
                <a:solidFill>
                  <a:srgbClr val="ED1C24"/>
                </a:solidFill>
              </a:rPr>
              <a:t>少</a:t>
            </a:r>
            <a:r>
              <a:rPr lang="zh-TW" altLang="en-US" sz="3600" b="1" dirty="0">
                <a:solidFill>
                  <a:srgbClr val="ED1C24"/>
                </a:solidFill>
              </a:rPr>
              <a:t>買東西，多用服</a:t>
            </a:r>
            <a:r>
              <a:rPr lang="zh-TW" altLang="en-US" sz="3600" b="1" dirty="0" smtClean="0">
                <a:solidFill>
                  <a:srgbClr val="ED1C24"/>
                </a:solidFill>
              </a:rPr>
              <a:t>務</a:t>
            </a:r>
            <a:endParaRPr lang="en-US" altLang="zh-TW" sz="3600" b="1" dirty="0">
              <a:solidFill>
                <a:srgbClr val="ED1C24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600" dirty="0" smtClean="0"/>
              <a:t>發</a:t>
            </a:r>
            <a:r>
              <a:rPr lang="zh-TW" altLang="en-US" sz="3600" dirty="0"/>
              <a:t>達國家債台高</a:t>
            </a:r>
            <a:r>
              <a:rPr lang="zh-TW" altLang="en-US" sz="3600" dirty="0" smtClean="0"/>
              <a:t>築 </a:t>
            </a:r>
            <a:r>
              <a:rPr lang="en-US" altLang="zh-TW" sz="3600" dirty="0" smtClean="0"/>
              <a:t>→ </a:t>
            </a:r>
            <a:r>
              <a:rPr lang="zh-TW" altLang="en-US" sz="3600" dirty="0"/>
              <a:t>還錢要從現在收入</a:t>
            </a:r>
            <a:r>
              <a:rPr lang="zh-TW" altLang="en-US" sz="3600" dirty="0" smtClean="0"/>
              <a:t>中 扣減 </a:t>
            </a:r>
            <a:r>
              <a:rPr lang="en-US" altLang="zh-TW" sz="3600" dirty="0" smtClean="0"/>
              <a:t>→ </a:t>
            </a:r>
            <a:r>
              <a:rPr lang="zh-TW" altLang="en-US" sz="3600" b="1" dirty="0">
                <a:solidFill>
                  <a:srgbClr val="ED1C24"/>
                </a:solidFill>
              </a:rPr>
              <a:t>消</a:t>
            </a:r>
            <a:r>
              <a:rPr lang="zh-TW" altLang="en-US" sz="3600" b="1" dirty="0" smtClean="0">
                <a:solidFill>
                  <a:srgbClr val="ED1C24"/>
                </a:solidFill>
              </a:rPr>
              <a:t>費</a:t>
            </a:r>
            <a:r>
              <a:rPr lang="zh-TW" altLang="en-US" sz="3600" b="1" dirty="0" smtClean="0">
                <a:solidFill>
                  <a:srgbClr val="ED1C24"/>
                </a:solidFill>
                <a:latin typeface="Arial"/>
                <a:cs typeface="Arial"/>
              </a:rPr>
              <a:t>↓</a:t>
            </a:r>
            <a:endParaRPr lang="en-US" altLang="zh-TW" sz="3600" b="1" dirty="0">
              <a:solidFill>
                <a:srgbClr val="ED1C24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89644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955" y="5999398"/>
            <a:ext cx="9180513" cy="85860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服</a:t>
            </a:r>
            <a:r>
              <a:rPr lang="zh-TW" altLang="en-US" dirty="0"/>
              <a:t>務業出口 </a:t>
            </a:r>
            <a:r>
              <a:rPr lang="zh-TW" altLang="en-US" dirty="0">
                <a:latin typeface="Arial"/>
                <a:cs typeface="Arial"/>
              </a:rPr>
              <a:t>→ 極難的行</a:t>
            </a:r>
            <a:r>
              <a:rPr lang="zh-TW" altLang="en-US" dirty="0" smtClean="0">
                <a:latin typeface="Arial"/>
                <a:cs typeface="Arial"/>
              </a:rPr>
              <a:t>業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7" y="908720"/>
            <a:ext cx="8785225" cy="5688632"/>
          </a:xfrm>
        </p:spPr>
        <p:txBody>
          <a:bodyPr/>
          <a:lstStyle/>
          <a:p>
            <a:pPr marL="457200" lvl="1" indent="0">
              <a:buNone/>
            </a:pPr>
            <a:r>
              <a:rPr lang="zh-TW" altLang="en-US" sz="3200" b="1" dirty="0">
                <a:solidFill>
                  <a:srgbClr val="ED1C24"/>
                </a:solidFill>
              </a:rPr>
              <a:t>但香港做到！</a:t>
            </a:r>
            <a:endParaRPr lang="en-US" altLang="zh-TW" sz="3200" b="1" dirty="0" smtClean="0">
              <a:solidFill>
                <a:srgbClr val="ED1C24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000" dirty="0" smtClean="0"/>
              <a:t>製</a:t>
            </a:r>
            <a:r>
              <a:rPr lang="zh-TW" altLang="en-US" sz="3000" dirty="0"/>
              <a:t>造業可出口貨</a:t>
            </a:r>
            <a:r>
              <a:rPr lang="zh-TW" altLang="en-US" sz="3000" dirty="0" smtClean="0"/>
              <a:t>品 </a:t>
            </a:r>
            <a:r>
              <a:rPr lang="zh-TW" altLang="en-US" sz="3000" dirty="0">
                <a:latin typeface="Arial"/>
                <a:cs typeface="Arial"/>
              </a:rPr>
              <a:t>→ 突破己國有限</a:t>
            </a:r>
            <a:r>
              <a:rPr lang="zh-TW" altLang="en-US" sz="3000" dirty="0" smtClean="0">
                <a:latin typeface="Arial"/>
                <a:cs typeface="Arial"/>
              </a:rPr>
              <a:t>的</a:t>
            </a:r>
            <a:r>
              <a:rPr lang="en-US" altLang="zh-TW" sz="3000" dirty="0" smtClean="0">
                <a:latin typeface="Arial"/>
                <a:cs typeface="Arial"/>
              </a:rPr>
              <a:t/>
            </a:r>
            <a:br>
              <a:rPr lang="en-US" altLang="zh-TW" sz="3000" dirty="0" smtClean="0">
                <a:latin typeface="Arial"/>
                <a:cs typeface="Arial"/>
              </a:rPr>
            </a:br>
            <a:r>
              <a:rPr lang="zh-TW" altLang="en-US" sz="3000" dirty="0" smtClean="0">
                <a:latin typeface="Arial"/>
                <a:cs typeface="Arial"/>
              </a:rPr>
              <a:t>內</a:t>
            </a:r>
            <a:r>
              <a:rPr lang="zh-TW" altLang="en-US" sz="3000" dirty="0">
                <a:latin typeface="Arial"/>
                <a:cs typeface="Arial"/>
              </a:rPr>
              <a:t>部需</a:t>
            </a:r>
            <a:r>
              <a:rPr lang="zh-TW" altLang="en-US" sz="3000" dirty="0" smtClean="0">
                <a:latin typeface="Arial"/>
                <a:cs typeface="Arial"/>
              </a:rPr>
              <a:t>求</a:t>
            </a:r>
            <a:endParaRPr lang="en-US" altLang="zh-TW" sz="3000" dirty="0" smtClean="0">
              <a:latin typeface="Arial"/>
              <a:cs typeface="Arial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000" dirty="0" smtClean="0"/>
              <a:t>但如</a:t>
            </a:r>
            <a:r>
              <a:rPr lang="zh-TW" altLang="en-US" sz="3000" dirty="0"/>
              <a:t>自己人服務自</a:t>
            </a:r>
            <a:r>
              <a:rPr lang="zh-TW" altLang="en-US" sz="3000" dirty="0" smtClean="0"/>
              <a:t>己人 </a:t>
            </a:r>
            <a:r>
              <a:rPr lang="zh-TW" altLang="en-US" sz="3000" dirty="0">
                <a:latin typeface="Arial"/>
                <a:cs typeface="Arial"/>
              </a:rPr>
              <a:t>→ 市場有限</a:t>
            </a:r>
            <a:r>
              <a:rPr lang="en-US" altLang="zh-TW" sz="3000" dirty="0">
                <a:latin typeface="Arial"/>
                <a:cs typeface="Arial"/>
              </a:rPr>
              <a:t/>
            </a:r>
            <a:br>
              <a:rPr lang="en-US" altLang="zh-TW" sz="3000" dirty="0">
                <a:latin typeface="Arial"/>
                <a:cs typeface="Arial"/>
              </a:rPr>
            </a:br>
            <a:r>
              <a:rPr lang="zh-TW" altLang="en-US" sz="3000" dirty="0">
                <a:latin typeface="Arial"/>
                <a:cs typeface="Arial"/>
              </a:rPr>
              <a:t> → 無上流</a:t>
            </a:r>
            <a:r>
              <a:rPr lang="zh-TW" altLang="en-US" sz="3000" dirty="0" smtClean="0">
                <a:latin typeface="Arial"/>
                <a:cs typeface="Arial"/>
              </a:rPr>
              <a:t>力</a:t>
            </a:r>
            <a:endParaRPr lang="en-US" altLang="zh-TW" sz="3000" dirty="0" smtClean="0">
              <a:latin typeface="Arial"/>
              <a:cs typeface="Arial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000" b="1" dirty="0" smtClean="0">
                <a:solidFill>
                  <a:srgbClr val="FF0000"/>
                </a:solidFill>
              </a:rPr>
              <a:t>要</a:t>
            </a:r>
            <a:r>
              <a:rPr lang="zh-TW" altLang="en-US" sz="3000" b="1" dirty="0">
                <a:solidFill>
                  <a:srgbClr val="FF0000"/>
                </a:solidFill>
              </a:rPr>
              <a:t>入口客人</a:t>
            </a:r>
            <a:r>
              <a:rPr lang="zh-TW" altLang="en-US" sz="3000" dirty="0"/>
              <a:t>，才能用我們的服</a:t>
            </a:r>
            <a:r>
              <a:rPr lang="zh-TW" altLang="en-US" sz="3000" dirty="0" smtClean="0"/>
              <a:t>務</a:t>
            </a:r>
            <a:r>
              <a:rPr lang="en-US" altLang="zh-TW" sz="3000" dirty="0" smtClean="0"/>
              <a:t/>
            </a:r>
            <a:br>
              <a:rPr lang="en-US" altLang="zh-TW" sz="3000" dirty="0" smtClean="0"/>
            </a:br>
            <a:r>
              <a:rPr lang="zh-TW" altLang="en-US" sz="3000" dirty="0"/>
              <a:t> </a:t>
            </a:r>
            <a:r>
              <a:rPr lang="zh-TW" altLang="en-US" sz="3000" dirty="0">
                <a:latin typeface="Arial"/>
                <a:cs typeface="Arial"/>
              </a:rPr>
              <a:t>→ </a:t>
            </a:r>
            <a:r>
              <a:rPr lang="en-US" altLang="zh-TW" sz="3000" dirty="0" smtClean="0">
                <a:latin typeface="Arial"/>
                <a:cs typeface="Arial"/>
              </a:rPr>
              <a:t>Time cost + Travel cost + Hotel cost</a:t>
            </a:r>
            <a:br>
              <a:rPr lang="en-US" altLang="zh-TW" sz="3000" dirty="0" smtClean="0">
                <a:latin typeface="Arial"/>
                <a:cs typeface="Arial"/>
              </a:rPr>
            </a:br>
            <a:r>
              <a:rPr lang="en-US" altLang="zh-TW" sz="3000" dirty="0" smtClean="0">
                <a:latin typeface="Arial"/>
                <a:cs typeface="Arial"/>
              </a:rPr>
              <a:t>e.g. </a:t>
            </a:r>
            <a:r>
              <a:rPr lang="zh-TW" altLang="en-US" sz="3000" dirty="0">
                <a:latin typeface="Arial"/>
                <a:cs typeface="Arial"/>
              </a:rPr>
              <a:t>旅遊</a:t>
            </a:r>
            <a:r>
              <a:rPr lang="zh-TW" altLang="en-US" sz="3000" dirty="0" smtClean="0">
                <a:latin typeface="Arial"/>
                <a:cs typeface="Arial"/>
              </a:rPr>
              <a:t>業</a:t>
            </a:r>
            <a:r>
              <a:rPr lang="en-US" altLang="zh-TW" sz="3000" dirty="0" smtClean="0">
                <a:latin typeface="Arial"/>
                <a:cs typeface="Arial"/>
              </a:rPr>
              <a:t>: </a:t>
            </a:r>
            <a:r>
              <a:rPr lang="zh-TW" altLang="en-US" sz="3000" dirty="0" smtClean="0">
                <a:latin typeface="Arial"/>
                <a:cs typeface="Arial"/>
              </a:rPr>
              <a:t>新</a:t>
            </a:r>
            <a:r>
              <a:rPr lang="zh-TW" altLang="en-US" sz="3000" dirty="0">
                <a:latin typeface="Arial"/>
                <a:cs typeface="Arial"/>
              </a:rPr>
              <a:t>加坡、日本、韓國</a:t>
            </a:r>
            <a:endParaRPr lang="en-US" altLang="zh-TW" sz="3000" dirty="0" smtClean="0">
              <a:latin typeface="Arial"/>
              <a:cs typeface="Arial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000" dirty="0" smtClean="0"/>
              <a:t>國</a:t>
            </a:r>
            <a:r>
              <a:rPr lang="zh-TW" altLang="en-US" sz="3000" dirty="0"/>
              <a:t>策也不可能做</a:t>
            </a:r>
            <a:r>
              <a:rPr lang="zh-TW" altLang="en-US" sz="3000" dirty="0" smtClean="0"/>
              <a:t>到</a:t>
            </a:r>
            <a:endParaRPr lang="en-US" altLang="zh-TW" sz="3000" dirty="0" smtClean="0"/>
          </a:p>
          <a:p>
            <a:pPr marL="971550" lvl="1" indent="-514350">
              <a:buFont typeface="+mj-lt"/>
              <a:buAutoNum type="arabicPeriod"/>
            </a:pPr>
            <a:r>
              <a:rPr lang="zh-TW" altLang="en-US" sz="3000" dirty="0" smtClean="0"/>
              <a:t>所</a:t>
            </a:r>
            <a:r>
              <a:rPr lang="zh-TW" altLang="en-US" sz="3000" dirty="0"/>
              <a:t>以世上靠出口服務的中心不多，因他們</a:t>
            </a:r>
            <a:r>
              <a:rPr lang="zh-TW" altLang="en-US" sz="3000" dirty="0" smtClean="0"/>
              <a:t>要</a:t>
            </a:r>
            <a:r>
              <a:rPr lang="en-US" altLang="zh-TW" sz="3000" dirty="0" smtClean="0"/>
              <a:t/>
            </a:r>
            <a:br>
              <a:rPr lang="en-US" altLang="zh-TW" sz="3000" dirty="0" smtClean="0"/>
            </a:br>
            <a:r>
              <a:rPr lang="zh-TW" altLang="en-US" sz="3000" dirty="0" smtClean="0"/>
              <a:t>很</a:t>
            </a:r>
            <a:r>
              <a:rPr lang="zh-TW" altLang="en-US" sz="3000" dirty="0"/>
              <a:t>高質素才可吸引外來顧</a:t>
            </a:r>
            <a:r>
              <a:rPr lang="zh-TW" altLang="en-US" sz="3000" dirty="0" smtClean="0"/>
              <a:t>客 </a:t>
            </a:r>
            <a:r>
              <a:rPr lang="zh-TW" altLang="en-US" sz="3000" dirty="0" smtClean="0">
                <a:latin typeface="Arial"/>
                <a:cs typeface="Arial"/>
              </a:rPr>
              <a:t>→ </a:t>
            </a:r>
            <a:r>
              <a:rPr lang="en-US" altLang="zh-TW" sz="3000" dirty="0" smtClean="0">
                <a:latin typeface="Arial"/>
                <a:cs typeface="Arial"/>
              </a:rPr>
              <a:t>Barrier</a:t>
            </a:r>
            <a:endParaRPr lang="en-US" altLang="zh-TW" sz="3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61574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503437"/>
              </p:ext>
            </p:extLst>
          </p:nvPr>
        </p:nvGraphicFramePr>
        <p:xfrm>
          <a:off x="179388" y="1052512"/>
          <a:ext cx="8696647" cy="49220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02F561-2B29-4240-B2A6-6903D913CF63}" type="slidenum">
              <a:rPr lang="zh-HK" altLang="en-US" smtClean="0">
                <a:solidFill>
                  <a:srgbClr val="898989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zh-HK" altLang="en-US" smtClean="0">
              <a:solidFill>
                <a:srgbClr val="898989"/>
              </a:solidFill>
              <a:latin typeface="Arial" charset="0"/>
            </a:endParaRPr>
          </a:p>
        </p:txBody>
      </p:sp>
      <p:sp>
        <p:nvSpPr>
          <p:cNvPr id="8197" name="TextBox 1"/>
          <p:cNvSpPr txBox="1">
            <a:spLocks noChangeArrowheads="1"/>
          </p:cNvSpPr>
          <p:nvPr/>
        </p:nvSpPr>
        <p:spPr bwMode="auto">
          <a:xfrm>
            <a:off x="769938" y="5776913"/>
            <a:ext cx="38877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1" lang="en-US" altLang="zh-TW" sz="1100" i="1">
                <a:latin typeface="Arial" charset="0"/>
              </a:rPr>
              <a:t>*</a:t>
            </a:r>
            <a:r>
              <a:rPr kumimoji="1" lang="zh-TW" altLang="en-US" sz="1100" i="1">
                <a:latin typeface="Arial" charset="0"/>
              </a:rPr>
              <a:t>統計方法有變導致</a:t>
            </a:r>
            <a:r>
              <a:rPr kumimoji="1" lang="en-US" altLang="zh-TW" sz="1100" i="1">
                <a:latin typeface="Arial" charset="0"/>
              </a:rPr>
              <a:t>1996</a:t>
            </a:r>
            <a:r>
              <a:rPr kumimoji="1" lang="zh-TW" altLang="en-US" sz="1100" i="1">
                <a:latin typeface="Arial" charset="0"/>
              </a:rPr>
              <a:t>年數字波幅極大</a:t>
            </a:r>
            <a:endParaRPr kumimoji="1" lang="en-GB" sz="1100">
              <a:latin typeface="Arial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116013" y="3789040"/>
            <a:ext cx="3541712" cy="1152848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8213725" y="1851546"/>
            <a:ext cx="576263" cy="641350"/>
          </a:xfrm>
          <a:prstGeom prst="line">
            <a:avLst/>
          </a:prstGeom>
          <a:ln w="57150">
            <a:solidFill>
              <a:srgbClr val="ED1C24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00" name="TextBox 1"/>
          <p:cNvSpPr txBox="1">
            <a:spLocks noChangeArrowheads="1"/>
          </p:cNvSpPr>
          <p:nvPr/>
        </p:nvSpPr>
        <p:spPr bwMode="auto">
          <a:xfrm>
            <a:off x="250825" y="6165850"/>
            <a:ext cx="30257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CN" altLang="en-US" sz="1200" i="1" dirty="0">
                <a:latin typeface="Arial" charset="0"/>
              </a:rPr>
              <a:t>資料來源：香港統計處</a:t>
            </a:r>
            <a:endParaRPr lang="zh-HK" altLang="zh-HK" sz="1200" i="1" dirty="0">
              <a:latin typeface="Arial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79387" y="0"/>
            <a:ext cx="8785225" cy="836712"/>
          </a:xfrm>
        </p:spPr>
        <p:txBody>
          <a:bodyPr/>
          <a:lstStyle/>
          <a:p>
            <a:r>
              <a:rPr lang="zh-TW" altLang="en-US" dirty="0">
                <a:latin typeface="Arial" charset="0"/>
                <a:cs typeface="Arial" charset="0"/>
              </a:rPr>
              <a:t>黃金五年</a:t>
            </a:r>
            <a:r>
              <a:rPr lang="en-US" altLang="zh-TW" dirty="0">
                <a:latin typeface="Arial" charset="0"/>
                <a:cs typeface="Arial" charset="0"/>
              </a:rPr>
              <a:t>——</a:t>
            </a:r>
            <a:r>
              <a:rPr lang="zh-TW" altLang="en-US" dirty="0">
                <a:latin typeface="Arial" charset="0"/>
                <a:cs typeface="Arial" charset="0"/>
              </a:rPr>
              <a:t>最高基數</a:t>
            </a:r>
            <a:r>
              <a:rPr lang="en-US" altLang="zh-TW" dirty="0">
                <a:latin typeface="Arial" charset="0"/>
                <a:cs typeface="Arial" charset="0"/>
              </a:rPr>
              <a:t>+</a:t>
            </a:r>
            <a:r>
              <a:rPr lang="zh-TW" altLang="en-US" dirty="0">
                <a:latin typeface="Arial" charset="0"/>
                <a:cs typeface="Arial" charset="0"/>
              </a:rPr>
              <a:t>最高增長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24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6252604"/>
              </p:ext>
            </p:extLst>
          </p:nvPr>
        </p:nvGraphicFramePr>
        <p:xfrm>
          <a:off x="179388" y="1052514"/>
          <a:ext cx="8785225" cy="4824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Arial" charset="0"/>
                <a:ea typeface="新細明體" pitchFamily="18" charset="-120"/>
                <a:cs typeface="Arial" charset="0"/>
              </a:rPr>
              <a:t>在過往</a:t>
            </a:r>
            <a:r>
              <a:rPr lang="en-US" altLang="zh-CN" dirty="0">
                <a:solidFill>
                  <a:srgbClr val="FF0000"/>
                </a:solidFill>
                <a:latin typeface="Arial" charset="0"/>
                <a:ea typeface="新細明體" pitchFamily="18" charset="-120"/>
                <a:cs typeface="Arial" charset="0"/>
              </a:rPr>
              <a:t>3</a:t>
            </a:r>
            <a:r>
              <a:rPr lang="zh-CN" altLang="en-US" dirty="0">
                <a:latin typeface="Arial" charset="0"/>
                <a:ea typeface="新細明體" pitchFamily="18" charset="-120"/>
                <a:cs typeface="Arial" charset="0"/>
              </a:rPr>
              <a:t>年，家庭</a:t>
            </a:r>
            <a:r>
              <a:rPr lang="zh-TW" altLang="en-US" dirty="0">
                <a:latin typeface="Arial" charset="0"/>
                <a:cs typeface="Arial" charset="0"/>
              </a:rPr>
              <a:t>入息中位數</a:t>
            </a:r>
            <a:r>
              <a:rPr lang="zh-CN" altLang="en-US" dirty="0">
                <a:latin typeface="Arial" charset="0"/>
                <a:ea typeface="新細明體" pitchFamily="18" charset="-120"/>
                <a:cs typeface="Arial" charset="0"/>
              </a:rPr>
              <a:t>增加 </a:t>
            </a:r>
            <a:r>
              <a:rPr lang="en-US" altLang="zh-CN" dirty="0">
                <a:solidFill>
                  <a:srgbClr val="FF0000"/>
                </a:solidFill>
                <a:latin typeface="Arial" charset="0"/>
                <a:ea typeface="新細明體" pitchFamily="18" charset="-120"/>
                <a:cs typeface="Arial" charset="0"/>
              </a:rPr>
              <a:t>25</a:t>
            </a:r>
            <a:r>
              <a:rPr lang="en-GB" dirty="0">
                <a:solidFill>
                  <a:srgbClr val="FF0000"/>
                </a:solidFill>
                <a:latin typeface="Arial" charset="0"/>
                <a:ea typeface="新細明體" pitchFamily="18" charset="-120"/>
                <a:cs typeface="Arial" charset="0"/>
              </a:rPr>
              <a:t>%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8</a:t>
            </a:fld>
            <a:endParaRPr lang="zh-HK" alt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6876355" y="2132856"/>
            <a:ext cx="2016125" cy="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093788" y="3902894"/>
            <a:ext cx="6953250" cy="3016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6875463" y="2133600"/>
            <a:ext cx="793" cy="1784375"/>
          </a:xfrm>
          <a:prstGeom prst="straightConnector1">
            <a:avLst/>
          </a:prstGeom>
          <a:ln w="57150">
            <a:solidFill>
              <a:srgbClr val="ED1C24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4067175" y="2060575"/>
            <a:ext cx="295275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sz="2800" b="1" dirty="0">
                <a:latin typeface="Arial" charset="0"/>
              </a:rPr>
              <a:t>黃金五年首</a:t>
            </a:r>
            <a:r>
              <a:rPr lang="en-US" altLang="zh-CN" sz="2800" b="1" dirty="0">
                <a:latin typeface="Arial" charset="0"/>
                <a:ea typeface="宋体" pitchFamily="2" charset="-122"/>
              </a:rPr>
              <a:t>3</a:t>
            </a:r>
            <a:r>
              <a:rPr lang="zh-CN" altLang="en-US" sz="2800" b="1" dirty="0">
                <a:latin typeface="新細明體" pitchFamily="18" charset="-120"/>
              </a:rPr>
              <a:t>年</a:t>
            </a:r>
            <a:r>
              <a:rPr lang="en-GB" sz="2800" b="1" dirty="0">
                <a:latin typeface="新細明體" pitchFamily="18" charset="-120"/>
              </a:rPr>
              <a:t>:</a:t>
            </a:r>
            <a:endParaRPr lang="en-GB" sz="2800" dirty="0">
              <a:latin typeface="新細明體" pitchFamily="18" charset="-120"/>
            </a:endParaRPr>
          </a:p>
          <a:p>
            <a:pPr eaLnBrk="1" hangingPunct="1"/>
            <a:r>
              <a:rPr lang="zh-CN" altLang="en-US" sz="2800" b="1" dirty="0">
                <a:latin typeface="新細明體" pitchFamily="18" charset="-120"/>
              </a:rPr>
              <a:t>家庭</a:t>
            </a:r>
            <a:r>
              <a:rPr lang="zh-TW" sz="2800" b="1" dirty="0">
                <a:latin typeface="Arial" charset="0"/>
              </a:rPr>
              <a:t>入息中位數</a:t>
            </a:r>
            <a:r>
              <a:rPr lang="en-GB" sz="2800" b="1" dirty="0">
                <a:latin typeface="Arial" charset="0"/>
              </a:rPr>
              <a:t>  </a:t>
            </a:r>
            <a:r>
              <a:rPr lang="en-GB" sz="4000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en-US" altLang="zh-CN" sz="4000" b="1" dirty="0" smtClean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25</a:t>
            </a:r>
            <a:r>
              <a:rPr lang="en-GB" sz="4000" b="1" dirty="0" smtClean="0">
                <a:solidFill>
                  <a:srgbClr val="FF0000"/>
                </a:solidFill>
                <a:latin typeface="Arial" charset="0"/>
              </a:rPr>
              <a:t>%</a:t>
            </a:r>
            <a:endParaRPr lang="en-GB" sz="4000" dirty="0">
              <a:solidFill>
                <a:srgbClr val="FF0000"/>
              </a:solidFill>
              <a:latin typeface="Arial" charset="0"/>
            </a:endParaRPr>
          </a:p>
          <a:p>
            <a:pPr eaLnBrk="1" hangingPunct="1"/>
            <a:r>
              <a:rPr lang="en-GB" sz="2000" b="1" dirty="0">
                <a:latin typeface="Arial" charset="0"/>
              </a:rPr>
              <a:t> </a:t>
            </a:r>
            <a:endParaRPr lang="en-GB" sz="2000" dirty="0">
              <a:latin typeface="Arial" charset="0"/>
            </a:endParaRPr>
          </a:p>
          <a:p>
            <a:pPr eaLnBrk="1" hangingPunct="1"/>
            <a:endParaRPr lang="en-GB" sz="2000" dirty="0"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31178" y="5157192"/>
            <a:ext cx="2249334" cy="720080"/>
          </a:xfrm>
          <a:prstGeom prst="rect">
            <a:avLst/>
          </a:prstGeom>
          <a:solidFill>
            <a:schemeClr val="bg1"/>
          </a:solidFill>
        </p:spPr>
        <p:txBody>
          <a:bodyPr vert="vert270">
            <a:spAutoFit/>
          </a:bodyPr>
          <a:lstStyle/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1Q10</a:t>
            </a:r>
          </a:p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3Q10</a:t>
            </a:r>
          </a:p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1Q11</a:t>
            </a:r>
          </a:p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3Q11</a:t>
            </a:r>
          </a:p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1Q12</a:t>
            </a:r>
          </a:p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3Q12</a:t>
            </a:r>
          </a:p>
          <a:p>
            <a:pPr fontAlgn="auto">
              <a:lnSpc>
                <a:spcPts val="23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1Q13</a:t>
            </a:r>
            <a:endParaRPr lang="en-GB" sz="2000" b="1" dirty="0">
              <a:solidFill>
                <a:srgbClr val="FF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-108520" y="1916832"/>
            <a:ext cx="1115566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r" eaLnBrk="1" hangingPunct="1"/>
            <a:r>
              <a:rPr lang="en-US" b="1" dirty="0">
                <a:solidFill>
                  <a:srgbClr val="FF0000"/>
                </a:solidFill>
                <a:latin typeface="Arial" charset="0"/>
              </a:rPr>
              <a:t>$</a:t>
            </a:r>
            <a:r>
              <a:rPr lang="en-US" b="1" dirty="0" smtClean="0">
                <a:solidFill>
                  <a:srgbClr val="FF0000"/>
                </a:solidFill>
                <a:latin typeface="Arial" charset="0"/>
              </a:rPr>
              <a:t>22,000</a:t>
            </a:r>
            <a:endParaRPr lang="en-GB" b="1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174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cs typeface="Arial" pitchFamily="34" charset="0"/>
              </a:rPr>
              <a:t>在過往</a:t>
            </a:r>
            <a:r>
              <a:rPr lang="en-US" altLang="zh-CN" dirty="0">
                <a:solidFill>
                  <a:srgbClr val="FF0000"/>
                </a:solidFill>
                <a:cs typeface="Arial" pitchFamily="34" charset="0"/>
              </a:rPr>
              <a:t>3</a:t>
            </a:r>
            <a:r>
              <a:rPr lang="zh-CN" altLang="en-US" dirty="0">
                <a:cs typeface="Arial" pitchFamily="34" charset="0"/>
              </a:rPr>
              <a:t>年，</a:t>
            </a:r>
            <a:r>
              <a:rPr lang="zh-TW" altLang="en-US" dirty="0">
                <a:cs typeface="Arial" pitchFamily="34" charset="0"/>
              </a:rPr>
              <a:t>綜援受助人數減少</a:t>
            </a:r>
            <a:r>
              <a:rPr lang="zh-CN" altLang="en-US" dirty="0">
                <a:cs typeface="Arial" pitchFamily="34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cs typeface="Arial" pitchFamily="34" charset="0"/>
              </a:rPr>
              <a:t>13</a:t>
            </a:r>
            <a:r>
              <a:rPr lang="en-GB" dirty="0">
                <a:solidFill>
                  <a:srgbClr val="FF0000"/>
                </a:solidFill>
                <a:cs typeface="Arial" pitchFamily="34" charset="0"/>
              </a:rPr>
              <a:t>%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9</a:t>
            </a:fld>
            <a:endParaRPr lang="zh-HK" altLang="en-US"/>
          </a:p>
        </p:txBody>
      </p:sp>
      <p:graphicFrame>
        <p:nvGraphicFramePr>
          <p:cNvPr id="5" name="Content Placeholder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110509"/>
              </p:ext>
            </p:extLst>
          </p:nvPr>
        </p:nvGraphicFramePr>
        <p:xfrm>
          <a:off x="179388" y="1052514"/>
          <a:ext cx="8785225" cy="4824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6660232" y="5085184"/>
            <a:ext cx="2016224" cy="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177198" y="3501008"/>
            <a:ext cx="6953751" cy="2958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948264" y="3530592"/>
            <a:ext cx="0" cy="1554592"/>
          </a:xfrm>
          <a:prstGeom prst="straightConnector1">
            <a:avLst/>
          </a:prstGeom>
          <a:ln w="57150">
            <a:solidFill>
              <a:srgbClr val="ED1C24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1"/>
          <p:cNvSpPr txBox="1"/>
          <p:nvPr/>
        </p:nvSpPr>
        <p:spPr>
          <a:xfrm>
            <a:off x="4211960" y="3717032"/>
            <a:ext cx="2952327" cy="136815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sz="2800" b="1" dirty="0">
                <a:latin typeface="Arial" pitchFamily="34" charset="0"/>
                <a:ea typeface="+mj-ea"/>
                <a:cs typeface="Arial" pitchFamily="34" charset="0"/>
              </a:rPr>
              <a:t>黃金五年</a:t>
            </a:r>
            <a:r>
              <a:rPr lang="zh-TW" sz="2800" b="1" dirty="0" smtClean="0">
                <a:latin typeface="Arial" pitchFamily="34" charset="0"/>
                <a:ea typeface="+mj-ea"/>
                <a:cs typeface="Arial" pitchFamily="34" charset="0"/>
              </a:rPr>
              <a:t>首</a:t>
            </a:r>
            <a:r>
              <a:rPr lang="en-US" altLang="zh-CN" sz="2800" b="1" dirty="0" smtClean="0">
                <a:latin typeface="Arial" pitchFamily="34" charset="0"/>
                <a:ea typeface="+mj-ea"/>
                <a:cs typeface="Arial" pitchFamily="34" charset="0"/>
              </a:rPr>
              <a:t>3</a:t>
            </a:r>
            <a:r>
              <a:rPr lang="zh-CN" altLang="en-US" sz="2800" b="1" dirty="0" smtClean="0">
                <a:latin typeface="新細明體" pitchFamily="18" charset="-120"/>
                <a:ea typeface="新細明體" pitchFamily="18" charset="-120"/>
                <a:cs typeface="Arial" pitchFamily="34" charset="0"/>
              </a:rPr>
              <a:t>年</a:t>
            </a:r>
            <a:r>
              <a:rPr lang="en-GB" sz="2800" b="1" dirty="0" smtClean="0">
                <a:latin typeface="新細明體" pitchFamily="18" charset="-120"/>
                <a:ea typeface="新細明體" pitchFamily="18" charset="-120"/>
                <a:cs typeface="Arial" pitchFamily="34" charset="0"/>
              </a:rPr>
              <a:t>:</a:t>
            </a:r>
            <a:endParaRPr lang="en-GB" sz="2800" dirty="0">
              <a:latin typeface="新細明體" pitchFamily="18" charset="-120"/>
              <a:ea typeface="新細明體" pitchFamily="18" charset="-120"/>
              <a:cs typeface="Arial" pitchFamily="34" charset="0"/>
            </a:endParaRPr>
          </a:p>
          <a:p>
            <a:r>
              <a:rPr lang="zh-TW" altLang="en-US" sz="2800" b="1" dirty="0">
                <a:latin typeface="新細明體" pitchFamily="18" charset="-120"/>
                <a:ea typeface="新細明體" pitchFamily="18" charset="-120"/>
                <a:cs typeface="Arial" pitchFamily="34" charset="0"/>
              </a:rPr>
              <a:t>綜援受助人</a:t>
            </a:r>
            <a:r>
              <a:rPr lang="zh-TW" altLang="en-US" sz="2800" b="1" dirty="0" smtClean="0">
                <a:latin typeface="新細明體" pitchFamily="18" charset="-120"/>
                <a:ea typeface="新細明體" pitchFamily="18" charset="-120"/>
                <a:cs typeface="Arial" pitchFamily="34" charset="0"/>
              </a:rPr>
              <a:t>數</a:t>
            </a:r>
            <a:endParaRPr lang="en-US" altLang="zh-TW" sz="2800" b="1" dirty="0" smtClean="0">
              <a:latin typeface="新細明體" pitchFamily="18" charset="-120"/>
              <a:ea typeface="新細明體" pitchFamily="18" charset="-120"/>
              <a:cs typeface="Arial" pitchFamily="34" charset="0"/>
            </a:endParaRPr>
          </a:p>
          <a:p>
            <a:r>
              <a:rPr lang="en-GB" sz="40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-13%</a:t>
            </a:r>
            <a:endParaRPr lang="en-GB" sz="4000" dirty="0">
              <a:solidFill>
                <a:srgbClr val="FF0000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r>
              <a:rPr lang="en-GB" sz="2000" b="1" dirty="0" smtClean="0">
                <a:latin typeface="Arial" pitchFamily="34" charset="0"/>
                <a:ea typeface="+mj-ea"/>
                <a:cs typeface="Arial" pitchFamily="34" charset="0"/>
              </a:rPr>
              <a:t> </a:t>
            </a:r>
            <a:endParaRPr lang="en-GB" sz="2000" dirty="0">
              <a:latin typeface="Arial" pitchFamily="34" charset="0"/>
              <a:ea typeface="+mj-ea"/>
              <a:cs typeface="Arial" pitchFamily="34" charset="0"/>
            </a:endParaRPr>
          </a:p>
          <a:p>
            <a:endParaRPr lang="en-GB" sz="2000" dirty="0"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36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6512" y="-315416"/>
            <a:ext cx="8928992" cy="1470025"/>
          </a:xfrm>
        </p:spPr>
        <p:txBody>
          <a:bodyPr/>
          <a:lstStyle/>
          <a:p>
            <a:r>
              <a:rPr lang="zh-CN" altLang="en-US" sz="4000" b="1" dirty="0">
                <a:latin typeface="Arial" charset="0"/>
                <a:cs typeface="Arial" charset="0"/>
              </a:rPr>
              <a:t>毋需願景</a:t>
            </a:r>
            <a:r>
              <a:rPr lang="en-US" altLang="zh-CN" sz="4000" b="1" dirty="0">
                <a:latin typeface="Arial" charset="0"/>
                <a:cs typeface="Arial" charset="0"/>
              </a:rPr>
              <a:t>+</a:t>
            </a:r>
            <a:r>
              <a:rPr lang="zh-CN" altLang="en-US" sz="4000" b="1" dirty="0">
                <a:latin typeface="Arial" charset="0"/>
                <a:cs typeface="Arial" charset="0"/>
              </a:rPr>
              <a:t>想象，但求大家反應</a:t>
            </a:r>
            <a:r>
              <a:rPr lang="en-US" altLang="zh-CN" sz="4000" b="1" dirty="0">
                <a:latin typeface="Arial" charset="0"/>
                <a:cs typeface="Arial" charset="0"/>
              </a:rPr>
              <a:t>+</a:t>
            </a:r>
            <a:r>
              <a:rPr lang="zh-CN" altLang="en-US" sz="4000" b="1" dirty="0">
                <a:latin typeface="Arial" charset="0"/>
                <a:cs typeface="Arial" charset="0"/>
              </a:rPr>
              <a:t>應對！ </a:t>
            </a:r>
            <a:endParaRPr lang="en-US" sz="4000" b="1" dirty="0">
              <a:latin typeface="Arial" charset="0"/>
              <a:cs typeface="Arial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892480" cy="4248472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zh-CN" altLang="en-US" sz="4000" dirty="0" smtClean="0">
                <a:solidFill>
                  <a:schemeClr val="tx1"/>
                </a:solidFill>
                <a:cs typeface="Arial" pitchFamily="34" charset="0"/>
              </a:rPr>
              <a:t>香港不必任何破天荒的解決方案，只要</a:t>
            </a:r>
            <a:r>
              <a:rPr lang="zh-CN" altLang="en-US" sz="4000" b="1" dirty="0" smtClean="0">
                <a:solidFill>
                  <a:srgbClr val="FF0000"/>
                </a:solidFill>
                <a:cs typeface="Arial" pitchFamily="34" charset="0"/>
              </a:rPr>
              <a:t>誠實</a:t>
            </a:r>
            <a:r>
              <a:rPr lang="zh-CN" altLang="en-US" sz="4000" dirty="0" smtClean="0">
                <a:solidFill>
                  <a:schemeClr val="tx1"/>
                </a:solidFill>
                <a:cs typeface="Arial" pitchFamily="34" charset="0"/>
              </a:rPr>
              <a:t>地面對及</a:t>
            </a:r>
            <a:r>
              <a:rPr lang="zh-CN" altLang="en-US" sz="4000" b="1" dirty="0" smtClean="0">
                <a:solidFill>
                  <a:srgbClr val="FF0000"/>
                </a:solidFill>
                <a:cs typeface="Arial" pitchFamily="34" charset="0"/>
              </a:rPr>
              <a:t>改善</a:t>
            </a:r>
            <a:r>
              <a:rPr lang="zh-CN" altLang="en-US" sz="4000" dirty="0" smtClean="0">
                <a:solidFill>
                  <a:schemeClr val="tx1"/>
                </a:solidFill>
                <a:cs typeface="Arial" pitchFamily="34" charset="0"/>
              </a:rPr>
              <a:t>自己的</a:t>
            </a:r>
            <a:r>
              <a:rPr lang="zh-CN" altLang="en-US" sz="4000" b="1" dirty="0" smtClean="0">
                <a:solidFill>
                  <a:srgbClr val="FF0000"/>
                </a:solidFill>
                <a:cs typeface="Arial" pitchFamily="34" charset="0"/>
              </a:rPr>
              <a:t>弱點</a:t>
            </a:r>
            <a:r>
              <a:rPr lang="zh-CN" altLang="en-US" sz="4000" dirty="0" smtClean="0">
                <a:solidFill>
                  <a:schemeClr val="tx1"/>
                </a:solidFill>
                <a:cs typeface="Arial" pitchFamily="34" charset="0"/>
              </a:rPr>
              <a:t>，盡力</a:t>
            </a:r>
            <a:r>
              <a:rPr lang="zh-CN" altLang="en-US" sz="4000" b="1" dirty="0" smtClean="0">
                <a:solidFill>
                  <a:srgbClr val="FF0000"/>
                </a:solidFill>
                <a:cs typeface="Arial" pitchFamily="34" charset="0"/>
              </a:rPr>
              <a:t>發揮長處</a:t>
            </a:r>
            <a:r>
              <a:rPr lang="en-US" altLang="zh-CN" sz="4000" b="1" dirty="0" smtClean="0">
                <a:solidFill>
                  <a:schemeClr val="tx1"/>
                </a:solidFill>
                <a:cs typeface="Arial" pitchFamily="34" charset="0"/>
              </a:rPr>
              <a:t>…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zh-CN" altLang="en-US" sz="4000" dirty="0" smtClean="0">
                <a:solidFill>
                  <a:schemeClr val="tx1"/>
                </a:solidFill>
                <a:cs typeface="Arial" pitchFamily="34" charset="0"/>
              </a:rPr>
              <a:t>香港的</a:t>
            </a:r>
            <a:r>
              <a:rPr lang="zh-CN" altLang="en-US" sz="6000" b="1" dirty="0">
                <a:solidFill>
                  <a:srgbClr val="F4D6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黃金五十年</a:t>
            </a:r>
            <a:r>
              <a:rPr lang="zh-CN" altLang="en-US" sz="4000" dirty="0" smtClean="0">
                <a:solidFill>
                  <a:schemeClr val="tx1"/>
                </a:solidFill>
                <a:cs typeface="Arial" pitchFamily="34" charset="0"/>
              </a:rPr>
              <a:t>便近在咫尺</a:t>
            </a:r>
            <a:r>
              <a:rPr lang="en-US" altLang="zh-CN" sz="4000" dirty="0">
                <a:solidFill>
                  <a:schemeClr val="tx1"/>
                </a:solidFill>
                <a:cs typeface="Arial" pitchFamily="34" charset="0"/>
              </a:rPr>
              <a:t>!</a:t>
            </a:r>
            <a:endParaRPr lang="en-US" sz="40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C9E514-8C61-4B63-88B8-5E2297EE27B8}" type="slidenum">
              <a:rPr lang="zh-HK" altLang="en-US" smtClean="0"/>
              <a:pPr>
                <a:defRPr/>
              </a:pPr>
              <a:t>10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8326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香</a:t>
            </a:r>
            <a:r>
              <a:rPr lang="zh-TW" altLang="en-US" dirty="0" smtClean="0"/>
              <a:t>港</a:t>
            </a:r>
            <a:r>
              <a:rPr lang="zh-TW" altLang="en-US" dirty="0">
                <a:latin typeface="Arial"/>
                <a:cs typeface="Arial"/>
              </a:rPr>
              <a:t>要做服務業</a:t>
            </a:r>
            <a:r>
              <a:rPr lang="zh-TW" altLang="en-US" dirty="0" smtClean="0">
                <a:latin typeface="Arial"/>
                <a:cs typeface="Arial"/>
              </a:rPr>
              <a:t>的 </a:t>
            </a:r>
            <a:r>
              <a:rPr lang="en-US" altLang="zh-TW" dirty="0" smtClean="0">
                <a:latin typeface="Arial"/>
                <a:cs typeface="Arial"/>
              </a:rPr>
              <a:t>Winner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7" y="908720"/>
            <a:ext cx="8785225" cy="5616846"/>
          </a:xfrm>
        </p:spPr>
        <p:txBody>
          <a:bodyPr/>
          <a:lstStyle/>
          <a:p>
            <a:r>
              <a:rPr lang="zh-TW" altLang="en-US" sz="3600" b="1" dirty="0">
                <a:solidFill>
                  <a:srgbClr val="ED1C24"/>
                </a:solidFill>
              </a:rPr>
              <a:t>「自由快活區」</a:t>
            </a:r>
            <a:r>
              <a:rPr lang="zh-TW" altLang="en-US" sz="3600" b="1" dirty="0" smtClean="0"/>
              <a:t> </a:t>
            </a:r>
            <a:r>
              <a:rPr lang="zh-TW" altLang="en-US" dirty="0">
                <a:latin typeface="Arial"/>
                <a:cs typeface="Arial"/>
              </a:rPr>
              <a:t>→ </a:t>
            </a:r>
            <a:r>
              <a:rPr lang="zh-TW" altLang="en-US" sz="3600" dirty="0" smtClean="0">
                <a:latin typeface="Arial"/>
                <a:cs typeface="Arial"/>
              </a:rPr>
              <a:t>賓至如歸</a:t>
            </a:r>
            <a:r>
              <a:rPr lang="zh-TW" altLang="en-US" sz="3600" dirty="0">
                <a:latin typeface="Arial"/>
                <a:cs typeface="Arial"/>
              </a:rPr>
              <a:t>、客似雲來</a:t>
            </a:r>
            <a:endParaRPr lang="en-GB" altLang="zh-TW" b="1" dirty="0">
              <a:solidFill>
                <a:srgbClr val="ED1C24"/>
              </a:solidFill>
            </a:endParaRPr>
          </a:p>
          <a:p>
            <a:r>
              <a:rPr lang="en-US" altLang="zh-TW" dirty="0">
                <a:latin typeface="Arial"/>
                <a:cs typeface="Arial"/>
              </a:rPr>
              <a:t>“Experience” </a:t>
            </a:r>
            <a:r>
              <a:rPr lang="zh-TW" altLang="en-US" dirty="0">
                <a:latin typeface="Arial"/>
                <a:cs typeface="Arial"/>
              </a:rPr>
              <a:t>→ </a:t>
            </a:r>
            <a:r>
              <a:rPr lang="en-US" altLang="zh-TW" dirty="0">
                <a:latin typeface="Arial"/>
                <a:cs typeface="Arial"/>
              </a:rPr>
              <a:t>“Excitement”</a:t>
            </a:r>
          </a:p>
          <a:p>
            <a:r>
              <a:rPr lang="zh-TW" altLang="en-US" dirty="0">
                <a:latin typeface="Arial"/>
                <a:cs typeface="Arial"/>
              </a:rPr>
              <a:t>落機半小時內：</a:t>
            </a:r>
            <a:endParaRPr lang="en-US" altLang="zh-TW" dirty="0">
              <a:latin typeface="Arial"/>
              <a:cs typeface="Arial"/>
            </a:endParaRPr>
          </a:p>
          <a:p>
            <a:pPr lvl="1"/>
            <a:r>
              <a:rPr lang="zh-CN" altLang="en-US" dirty="0" smtClean="0"/>
              <a:t>到</a:t>
            </a:r>
            <a:r>
              <a:rPr lang="zh-CN" altLang="en-US" dirty="0"/>
              <a:t>孫中</a:t>
            </a:r>
            <a:r>
              <a:rPr lang="zh-CN" altLang="en-US" dirty="0" smtClean="0"/>
              <a:t>山文</a:t>
            </a:r>
            <a:r>
              <a:rPr lang="zh-CN" altLang="en-US" dirty="0"/>
              <a:t>物徑及中環看盡中英兩</a:t>
            </a:r>
            <a:r>
              <a:rPr lang="zh-CN" altLang="en-US" dirty="0" smtClean="0"/>
              <a:t>大帝國</a:t>
            </a:r>
            <a:r>
              <a:rPr lang="zh-CN" altLang="en-US" dirty="0"/>
              <a:t>盛</a:t>
            </a:r>
            <a:r>
              <a:rPr lang="zh-CN" altLang="en-US" dirty="0" smtClean="0"/>
              <a:t>衰 </a:t>
            </a:r>
            <a:r>
              <a:rPr lang="en-US" altLang="zh-CN" dirty="0" smtClean="0"/>
              <a:t>+ </a:t>
            </a:r>
            <a:r>
              <a:rPr lang="zh-CN" altLang="en-US" dirty="0" smtClean="0"/>
              <a:t>到</a:t>
            </a:r>
            <a:r>
              <a:rPr lang="zh-CN" altLang="en-US" dirty="0"/>
              <a:t>內</a:t>
            </a:r>
            <a:r>
              <a:rPr lang="zh-CN" altLang="en-US" dirty="0" smtClean="0"/>
              <a:t>藏 </a:t>
            </a:r>
            <a:r>
              <a:rPr lang="en-US" dirty="0" smtClean="0"/>
              <a:t>9 </a:t>
            </a:r>
            <a:r>
              <a:rPr lang="zh-CN" altLang="en-US" dirty="0" smtClean="0"/>
              <a:t>顆</a:t>
            </a:r>
            <a:r>
              <a:rPr lang="zh-CN" altLang="en-US" dirty="0"/>
              <a:t>米芝蓮星的商場尋找美</a:t>
            </a:r>
            <a:r>
              <a:rPr lang="zh-CN" altLang="en-US" dirty="0" smtClean="0"/>
              <a:t>食 </a:t>
            </a:r>
            <a:r>
              <a:rPr lang="en-US" altLang="zh-CN" dirty="0" smtClean="0"/>
              <a:t>+ </a:t>
            </a:r>
            <a:r>
              <a:rPr lang="zh-CN" altLang="en-US" dirty="0" smtClean="0"/>
              <a:t>循</a:t>
            </a:r>
            <a:r>
              <a:rPr lang="zh-CN" altLang="en-US" dirty="0"/>
              <a:t>遠足徑行上山頂親近大自</a:t>
            </a:r>
            <a:r>
              <a:rPr lang="zh-CN" altLang="en-US" dirty="0" smtClean="0"/>
              <a:t>然 </a:t>
            </a:r>
            <a:r>
              <a:rPr lang="en-US" altLang="zh-CN" dirty="0" smtClean="0"/>
              <a:t>+ </a:t>
            </a:r>
            <a:r>
              <a:rPr lang="zh-CN" altLang="en-US" dirty="0" smtClean="0"/>
              <a:t>到</a:t>
            </a:r>
            <a:r>
              <a:rPr lang="zh-CN" altLang="en-US" dirty="0"/>
              <a:t>投行安</a:t>
            </a:r>
            <a:r>
              <a:rPr lang="zh-CN" altLang="en-US" dirty="0" smtClean="0"/>
              <a:t>排上市 </a:t>
            </a:r>
            <a:r>
              <a:rPr lang="en-US" altLang="zh-CN" dirty="0" smtClean="0"/>
              <a:t>+ </a:t>
            </a:r>
            <a:r>
              <a:rPr lang="zh-TW" altLang="en-US" dirty="0"/>
              <a:t>看</a:t>
            </a:r>
            <a:r>
              <a:rPr lang="zh-TW" altLang="en-US" dirty="0" smtClean="0"/>
              <a:t>名醫</a:t>
            </a:r>
            <a:endParaRPr lang="en-US" altLang="zh-CN" dirty="0" smtClean="0"/>
          </a:p>
          <a:p>
            <a:r>
              <a:rPr lang="zh-TW" altLang="en-US" b="1" dirty="0" smtClean="0"/>
              <a:t>珠江三角洲</a:t>
            </a:r>
            <a:endParaRPr lang="en-US" altLang="zh-TW" b="1" dirty="0" smtClean="0"/>
          </a:p>
          <a:p>
            <a:pPr lvl="1"/>
            <a:r>
              <a:rPr lang="zh-TW" altLang="en-US" dirty="0" smtClean="0">
                <a:latin typeface="Arial"/>
                <a:cs typeface="Arial"/>
              </a:rPr>
              <a:t>高鐵 </a:t>
            </a:r>
            <a:r>
              <a:rPr lang="en-US" altLang="zh-TW" dirty="0" smtClean="0">
                <a:latin typeface="Arial"/>
                <a:cs typeface="Arial"/>
              </a:rPr>
              <a:t>48 </a:t>
            </a:r>
            <a:r>
              <a:rPr lang="zh-TW" altLang="en-US" dirty="0" smtClean="0">
                <a:latin typeface="Arial"/>
                <a:cs typeface="Arial"/>
              </a:rPr>
              <a:t>分鐘到廣州 </a:t>
            </a:r>
            <a:r>
              <a:rPr lang="en-US" altLang="zh-TW" dirty="0" smtClean="0">
                <a:latin typeface="Arial"/>
                <a:cs typeface="Arial"/>
              </a:rPr>
              <a:t>+ </a:t>
            </a:r>
            <a:r>
              <a:rPr lang="zh-TW" altLang="en-US" dirty="0" smtClean="0">
                <a:latin typeface="Arial"/>
                <a:cs typeface="Arial"/>
              </a:rPr>
              <a:t>港珠澳大橋</a:t>
            </a:r>
            <a:endParaRPr lang="en-US" altLang="zh-TW" dirty="0" smtClean="0">
              <a:latin typeface="Arial"/>
              <a:cs typeface="Arial"/>
            </a:endParaRPr>
          </a:p>
          <a:p>
            <a:r>
              <a:rPr lang="zh-TW" altLang="en-US" sz="4400" b="1" dirty="0">
                <a:solidFill>
                  <a:srgbClr val="ED1C24"/>
                </a:solidFill>
                <a:effectLst>
                  <a:glow rad="266700">
                    <a:schemeClr val="bg1">
                      <a:alpha val="40000"/>
                    </a:schemeClr>
                  </a:glow>
                </a:effectLst>
                <a:latin typeface="Arial"/>
                <a:cs typeface="Arial"/>
              </a:rPr>
              <a:t>做大、做好、做精，</a:t>
            </a:r>
            <a:r>
              <a:rPr lang="zh-TW" altLang="en-US" sz="4400" b="1" dirty="0" smtClean="0">
                <a:solidFill>
                  <a:srgbClr val="ED1C24"/>
                </a:solidFill>
                <a:effectLst>
                  <a:glow rad="266700">
                    <a:schemeClr val="bg1">
                      <a:alpha val="40000"/>
                    </a:schemeClr>
                  </a:glow>
                </a:effectLst>
                <a:latin typeface="Arial"/>
                <a:cs typeface="Arial"/>
              </a:rPr>
              <a:t>做</a:t>
            </a:r>
            <a:r>
              <a:rPr lang="en-US" altLang="zh-TW" sz="4400" b="1" dirty="0">
                <a:solidFill>
                  <a:srgbClr val="ED1C24"/>
                </a:solidFill>
                <a:effectLst>
                  <a:glow rad="266700">
                    <a:schemeClr val="bg1">
                      <a:alpha val="40000"/>
                    </a:schemeClr>
                  </a:glow>
                </a:effectLst>
                <a:latin typeface="Arial"/>
                <a:cs typeface="Arial"/>
              </a:rPr>
              <a:t> </a:t>
            </a:r>
            <a:r>
              <a:rPr lang="en-US" altLang="zh-TW" sz="4400" b="1" dirty="0" smtClean="0">
                <a:solidFill>
                  <a:srgbClr val="ED1C24"/>
                </a:solidFill>
                <a:effectLst>
                  <a:glow rad="266700">
                    <a:schemeClr val="bg1">
                      <a:alpha val="40000"/>
                    </a:schemeClr>
                  </a:glow>
                </a:effectLst>
                <a:latin typeface="Arial"/>
                <a:cs typeface="Arial"/>
              </a:rPr>
              <a:t>Winner</a:t>
            </a:r>
            <a:r>
              <a:rPr lang="zh-TW" altLang="en-US" sz="4400" b="1" dirty="0">
                <a:solidFill>
                  <a:srgbClr val="ED1C24"/>
                </a:solidFill>
                <a:effectLst>
                  <a:glow rad="266700">
                    <a:schemeClr val="bg1">
                      <a:alpha val="40000"/>
                    </a:schemeClr>
                  </a:glow>
                </a:effectLst>
                <a:latin typeface="Arial"/>
                <a:cs typeface="Arial"/>
              </a:rPr>
              <a:t>！</a:t>
            </a:r>
            <a:endParaRPr lang="en-US" altLang="zh-TW" sz="4400" b="1" dirty="0">
              <a:solidFill>
                <a:srgbClr val="ED1C24"/>
              </a:solidFill>
              <a:effectLst>
                <a:glow rad="266700">
                  <a:schemeClr val="bg1">
                    <a:alpha val="40000"/>
                  </a:schemeClr>
                </a:glow>
              </a:effectLst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F3CD9-A723-4A87-BDF7-DACA430B046B}" type="slidenum">
              <a:rPr lang="zh-HK" altLang="en-US" smtClean="0"/>
              <a:pPr>
                <a:defRPr/>
              </a:pPr>
              <a:t>11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49553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48164</TotalTime>
  <Words>575</Words>
  <Application>Microsoft Office PowerPoint</Application>
  <PresentationFormat>如螢幕大小 (4:3)</PresentationFormat>
  <Paragraphs>87</Paragraphs>
  <Slides>11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7" baseType="lpstr">
      <vt:lpstr>宋体</vt:lpstr>
      <vt:lpstr>新細明體</vt:lpstr>
      <vt:lpstr>新細明體</vt:lpstr>
      <vt:lpstr>Arial</vt:lpstr>
      <vt:lpstr>Calibri</vt:lpstr>
      <vt:lpstr>Office Theme</vt:lpstr>
      <vt:lpstr>自貿區設立後香港的應對之策:</vt:lpstr>
      <vt:lpstr>萬工皆下品，唯有服務高</vt:lpstr>
      <vt:lpstr>未來10年最重要的經濟政策→就業</vt:lpstr>
      <vt:lpstr>資本主義→Winner takes all</vt:lpstr>
      <vt:lpstr>Creative Destruction→未必創造就業 </vt:lpstr>
      <vt:lpstr>服務業出口 → 極難的行業</vt:lpstr>
      <vt:lpstr>黃金五年——最高基數+最高增長</vt:lpstr>
      <vt:lpstr>在過往3年，家庭入息中位數增加 25%</vt:lpstr>
      <vt:lpstr>在過往3年，綜援受助人數減少 13%</vt:lpstr>
      <vt:lpstr>毋需願景+想象，但求大家反應+應對！ </vt:lpstr>
      <vt:lpstr>香港要做服務業的 Winner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WK- Lam</cp:lastModifiedBy>
  <cp:revision>701</cp:revision>
  <cp:lastPrinted>2013-10-25T09:48:39Z</cp:lastPrinted>
  <dcterms:created xsi:type="dcterms:W3CDTF">2011-08-26T02:39:28Z</dcterms:created>
  <dcterms:modified xsi:type="dcterms:W3CDTF">2013-11-06T09:14:07Z</dcterms:modified>
</cp:coreProperties>
</file>