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0" r:id="rId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0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 useBgFill="1">
        <p:nvSpPr>
          <p:cNvPr id="5" name="圆角矩形 12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6" name="矩形 6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7" name="矩形 9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10" name="矩形 10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1" name="日期占位符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352554-8E8D-4832-855C-42E54F2AF1AB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12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3" name="灯片编号占位符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3EDA7DF-D2DF-44F3-994D-5002C9FDEAB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3567E0-7D23-4ACD-9A1D-EA2D822E976C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90B90-E6F7-4F1F-B847-FC8DABA2CD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 useBgFill="1">
        <p:nvSpPr>
          <p:cNvPr id="5" name="圆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6" name="矩形 6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7" name="矩形 7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8" name="矩形 8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A1A0CA-2F02-40A1-8222-1B3D46862A81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A9AA32-342E-415A-B124-4D38FA2F9B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2C8229-629E-42A8-9524-9115FB668F9C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7C3F6-26F4-4C17-8856-5B53D5BC5D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1" name="内容占位符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日期占位符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60A9BD-23A2-4D24-ABCD-7E5B570ADC5D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80950-0D67-4B9A-A1FE-A56757B39B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827A74-E098-4C00-AA29-51AD27BA8B70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1893C-E0E5-456C-8B75-0A32539EB50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6FB1B9-9165-41E8-8790-135667CC7B12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90BF0-88EF-4C9F-BF8B-3FFA46F2961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 useBgFill="1">
        <p:nvSpPr>
          <p:cNvPr id="6" name="圆角矩形 8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1" name="内容占位符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22FED85-A623-481C-B98E-50E23212FC3A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86E2F-2885-4FDC-BC72-EF1C48D3E7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0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6" name="矩形 11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7" name="矩形 12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8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8F26B6-C59A-495F-A620-71984BB1FEBF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975D2C-EBC1-47CF-AE84-C8B13E7A5EB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3A2CC0-C314-435F-8A6B-55EF5D658E3B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31D53-E0AC-4A02-A67A-B6CC5E788A7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395DC3-585D-43BD-9EC6-1040548B0AD5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B7869-4D65-4F24-86EC-2E66B6B015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 useBgFill="1">
        <p:nvSpPr>
          <p:cNvPr id="8" name="圆角矩形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kumimoji="0" lang="en-US" altLang="zh-TW">
              <a:solidFill>
                <a:srgbClr val="FFFFFF"/>
              </a:solidFill>
              <a:ea typeface="SimSun" pitchFamily="2" charset="-122"/>
            </a:endParaRPr>
          </a:p>
        </p:txBody>
      </p:sp>
      <p:sp>
        <p:nvSpPr>
          <p:cNvPr id="1028" name="标题占位符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smtClean="0"/>
          </a:p>
        </p:txBody>
      </p:sp>
      <p:sp>
        <p:nvSpPr>
          <p:cNvPr id="1029" name="文本占位符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tx2"/>
                </a:solidFill>
                <a:latin typeface="Perpetua"/>
                <a:ea typeface="SimSun" pitchFamily="2" charset="-122"/>
              </a:defRPr>
            </a:lvl1pPr>
          </a:lstStyle>
          <a:p>
            <a:fld id="{3D4F004F-D31F-437A-AF22-B47B2AC59F2B}" type="datetimeFigureOut">
              <a:rPr lang="zh-CN" altLang="en-US"/>
              <a:pPr/>
              <a:t>2013-11-1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400">
                <a:solidFill>
                  <a:schemeClr val="tx2"/>
                </a:solidFill>
                <a:latin typeface="Perpetua"/>
                <a:ea typeface="SimSun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FD1166F0-B0E1-4162-9430-E0B2C519283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5" r:id="rId2"/>
    <p:sldLayoutId id="2147483673" r:id="rId3"/>
    <p:sldLayoutId id="2147483666" r:id="rId4"/>
    <p:sldLayoutId id="2147483667" r:id="rId5"/>
    <p:sldLayoutId id="2147483668" r:id="rId6"/>
    <p:sldLayoutId id="2147483669" r:id="rId7"/>
    <p:sldLayoutId id="2147483674" r:id="rId8"/>
    <p:sldLayoutId id="2147483675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幼圆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幼圆"/>
          <a:cs typeface="幼圆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幼圆"/>
          <a:cs typeface="幼圆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幼圆"/>
          <a:cs typeface="幼圆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幼圆"/>
          <a:cs typeface="幼圆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幼圆"/>
          <a:cs typeface="幼圆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幼圆"/>
          <a:cs typeface="幼圆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幼圆"/>
          <a:cs typeface="幼圆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/>
          <a:ea typeface="幼圆"/>
          <a:cs typeface="幼圆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SimSun" pitchFamily="2" charset="-122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SimSun" pitchFamily="2" charset="-122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SimSun" pitchFamily="2" charset="-122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SimSun" pitchFamily="2" charset="-122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SimSun" pitchFamily="2" charset="-122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95400" y="3860800"/>
            <a:ext cx="6400800" cy="18002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en-US" altLang="zh-CN" smtClean="0"/>
          </a:p>
          <a:p>
            <a:pPr>
              <a:lnSpc>
                <a:spcPct val="90000"/>
              </a:lnSpc>
            </a:pPr>
            <a:endParaRPr lang="en-US" altLang="zh-CN" smtClean="0"/>
          </a:p>
          <a:p>
            <a:pPr>
              <a:lnSpc>
                <a:spcPct val="90000"/>
              </a:lnSpc>
            </a:pPr>
            <a:r>
              <a:rPr lang="zh-TW" altLang="en-US" smtClean="0">
                <a:ea typeface="新細明體" charset="-120"/>
              </a:rPr>
              <a:t>                         暨南大學經濟學院   封小雲</a:t>
            </a:r>
            <a:endParaRPr lang="en-US" altLang="zh-CN" smtClean="0"/>
          </a:p>
          <a:p>
            <a:pPr>
              <a:lnSpc>
                <a:spcPct val="90000"/>
              </a:lnSpc>
            </a:pPr>
            <a:r>
              <a:rPr lang="en-US" altLang="zh-CN" smtClean="0"/>
              <a:t>                       2013</a:t>
            </a:r>
            <a:r>
              <a:rPr lang="zh-CN" altLang="en-US" smtClean="0"/>
              <a:t>年</a:t>
            </a:r>
            <a:r>
              <a:rPr lang="en-US" altLang="zh-CN" smtClean="0"/>
              <a:t>11</a:t>
            </a:r>
            <a:r>
              <a:rPr lang="zh-CN" altLang="en-US" smtClean="0"/>
              <a:t>月</a:t>
            </a:r>
            <a:r>
              <a:rPr lang="en-US" altLang="zh-CN" smtClean="0"/>
              <a:t>4</a:t>
            </a:r>
            <a:r>
              <a:rPr lang="zh-CN" altLang="en-US" smtClean="0"/>
              <a:t>日</a:t>
            </a:r>
            <a:endParaRPr lang="en-US" altLang="zh-CN" smtClean="0"/>
          </a:p>
          <a:p>
            <a:pPr>
              <a:lnSpc>
                <a:spcPct val="90000"/>
              </a:lnSpc>
            </a:pPr>
            <a:endParaRPr lang="zh-CN" altLang="en-US" smtClean="0"/>
          </a:p>
        </p:txBody>
      </p:sp>
      <p:sp>
        <p:nvSpPr>
          <p:cNvPr id="13314" name="标题 1"/>
          <p:cNvSpPr>
            <a:spLocks noGrp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lang="zh-TW" altLang="en-US" b="1" u="sng" smtClean="0">
                <a:cs typeface="微軟正黑體"/>
              </a:rPr>
              <a:t>廣東自貿區的構想和香港可能扮演的角色</a:t>
            </a:r>
            <a:endParaRPr lang="zh-CN" altLang="en-US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廣東自貿區目前的進展</a:t>
            </a:r>
          </a:p>
        </p:txBody>
      </p:sp>
      <p:sp>
        <p:nvSpPr>
          <p:cNvPr id="14338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smtClean="0">
                <a:ea typeface="新細明體" charset="-120"/>
              </a:rPr>
              <a:t>廣東與商務部相關部門正圍繞自貿區的功能定位、區域範圍、投資便利化、服務貿易自由化、區域監管、金融創新和財稅政策、營商環境和體制改革</a:t>
            </a:r>
            <a:r>
              <a:rPr lang="en-US" altLang="zh-CN" smtClean="0"/>
              <a:t>7</a:t>
            </a:r>
            <a:r>
              <a:rPr lang="zh-CN" altLang="en-US" smtClean="0"/>
              <a:t>大專題、</a:t>
            </a:r>
            <a:r>
              <a:rPr lang="en-US" altLang="zh-CN" smtClean="0"/>
              <a:t>94</a:t>
            </a:r>
            <a:r>
              <a:rPr lang="zh-CN" altLang="en-US" smtClean="0"/>
              <a:t>個項展开调研；</a:t>
            </a:r>
            <a:endParaRPr lang="en-US" altLang="zh-CN" smtClean="0"/>
          </a:p>
          <a:p>
            <a:pPr>
              <a:lnSpc>
                <a:spcPct val="150000"/>
              </a:lnSpc>
            </a:pPr>
            <a:r>
              <a:rPr lang="zh-TW" altLang="en-US" smtClean="0">
                <a:ea typeface="新細明體" charset="-120"/>
              </a:rPr>
              <a:t>初步對自貿區的功能定位：</a:t>
            </a:r>
            <a:r>
              <a:rPr lang="zh-TW" altLang="en-US" b="1" smtClean="0">
                <a:ea typeface="新細明體" charset="-120"/>
              </a:rPr>
              <a:t>粵港澳自由貿易園區</a:t>
            </a:r>
            <a:r>
              <a:rPr lang="zh-CN" altLang="en-US" b="1" smtClean="0"/>
              <a:t>；</a:t>
            </a:r>
            <a:endParaRPr lang="en-US" altLang="zh-CN" b="1" smtClean="0"/>
          </a:p>
          <a:p>
            <a:pPr>
              <a:lnSpc>
                <a:spcPct val="150000"/>
              </a:lnSpc>
            </a:pPr>
            <a:r>
              <a:rPr lang="zh-TW" altLang="en-US" smtClean="0">
                <a:ea typeface="新細明體" charset="-120"/>
              </a:rPr>
              <a:t>目前仍然沒有最終方案。僅屬於廣東方的單邊行為。</a:t>
            </a:r>
            <a:endParaRPr lang="en-US" altLang="zh-CN" smtClean="0"/>
          </a:p>
          <a:p>
            <a:endParaRPr lang="zh-CN" altLang="en-US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>
                <a:cs typeface="微軟正黑體"/>
              </a:rPr>
              <a:t>廣東自貿區的構想</a:t>
            </a:r>
            <a:endParaRPr lang="zh-CN" altLang="en-US" smtClean="0"/>
          </a:p>
        </p:txBody>
      </p:sp>
      <p:sp>
        <p:nvSpPr>
          <p:cNvPr id="15362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altLang="zh-CN" smtClean="0"/>
          </a:p>
          <a:p>
            <a:pPr>
              <a:lnSpc>
                <a:spcPct val="150000"/>
              </a:lnSpc>
            </a:pPr>
            <a:r>
              <a:rPr lang="zh-TW" altLang="en-US" smtClean="0">
                <a:ea typeface="新細明體" charset="-120"/>
              </a:rPr>
              <a:t>區分兩種不同含義的自貿區</a:t>
            </a:r>
            <a:endParaRPr lang="en-US" altLang="zh-CN" smtClean="0"/>
          </a:p>
          <a:p>
            <a:pPr>
              <a:lnSpc>
                <a:spcPct val="150000"/>
              </a:lnSpc>
            </a:pPr>
            <a:r>
              <a:rPr lang="zh-TW" altLang="en-US" smtClean="0">
                <a:ea typeface="新細明體" charset="-120"/>
              </a:rPr>
              <a:t>廣東自貿區的定位選擇</a:t>
            </a:r>
            <a:r>
              <a:rPr lang="zh-CN" altLang="en-US" smtClean="0"/>
              <a:t>：</a:t>
            </a:r>
            <a:r>
              <a:rPr lang="zh-TW" altLang="en-US" smtClean="0">
                <a:ea typeface="新細明體" charset="-120"/>
              </a:rPr>
              <a:t>雙邊與多邊的自貿區定位</a:t>
            </a:r>
            <a:endParaRPr lang="en-US" altLang="zh-CN" smtClean="0"/>
          </a:p>
          <a:p>
            <a:pPr>
              <a:lnSpc>
                <a:spcPct val="150000"/>
              </a:lnSpc>
            </a:pPr>
            <a:r>
              <a:rPr lang="zh-TW" altLang="en-US" smtClean="0">
                <a:ea typeface="新細明體" charset="-120"/>
              </a:rPr>
              <a:t>廣東自貿區的主題</a:t>
            </a:r>
            <a:endParaRPr lang="en-US" altLang="zh-CN" smtClean="0"/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zh-TW" altLang="en-US" smtClean="0">
                <a:ea typeface="新細明體" charset="-120"/>
              </a:rPr>
              <a:t>   </a:t>
            </a:r>
            <a:r>
              <a:rPr lang="zh-TW" altLang="en-US" b="1" smtClean="0">
                <a:ea typeface="新細明體" charset="-120"/>
              </a:rPr>
              <a:t>在對全球開放中強調與港澳合作</a:t>
            </a:r>
            <a:endParaRPr lang="en-US" altLang="zh-CN" b="1" smtClean="0"/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zh-TW" altLang="en-US" b="1" smtClean="0">
                <a:ea typeface="新細明體" charset="-120"/>
              </a:rPr>
              <a:t>   重點領域為服務貿易</a:t>
            </a:r>
            <a:endParaRPr lang="en-US" altLang="zh-CN" b="1" smtClean="0"/>
          </a:p>
          <a:p>
            <a:endParaRPr lang="zh-CN" altLang="en-US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香港的角色</a:t>
            </a:r>
          </a:p>
        </p:txBody>
      </p:sp>
      <p:sp>
        <p:nvSpPr>
          <p:cNvPr id="16386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smtClean="0">
                <a:ea typeface="新細明體" charset="-120"/>
              </a:rPr>
              <a:t>雙邊性質的自貿區需要香港的回應；</a:t>
            </a:r>
            <a:endParaRPr lang="en-US" altLang="zh-CN" smtClean="0"/>
          </a:p>
          <a:p>
            <a:pPr>
              <a:lnSpc>
                <a:spcPct val="150000"/>
              </a:lnSpc>
            </a:pPr>
            <a:r>
              <a:rPr lang="zh-TW" altLang="en-US" smtClean="0">
                <a:ea typeface="新細明體" charset="-120"/>
              </a:rPr>
              <a:t>作為成員方必須參與制定規則，而非廣東方面的單邊行為；</a:t>
            </a:r>
            <a:endParaRPr lang="en-US" altLang="zh-CN" smtClean="0"/>
          </a:p>
          <a:p>
            <a:pPr>
              <a:lnSpc>
                <a:spcPct val="150000"/>
              </a:lnSpc>
            </a:pPr>
            <a:r>
              <a:rPr lang="zh-TW" altLang="en-US" smtClean="0">
                <a:ea typeface="新細明體" charset="-120"/>
              </a:rPr>
              <a:t>香港的出價清單必須體現港方的貿易與經濟利益，以及自己的訴求；</a:t>
            </a:r>
            <a:endParaRPr lang="en-US" altLang="zh-TW" smtClean="0">
              <a:ea typeface="新細明體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mtClean="0">
                <a:ea typeface="新細明體" charset="-120"/>
              </a:rPr>
              <a:t>如果香港不做回應，則廣東自貿區的功能定位要重新思考。</a:t>
            </a:r>
            <a:endParaRPr lang="en-US" altLang="zh-CN" smtClean="0"/>
          </a:p>
          <a:p>
            <a:endParaRPr lang="zh-CN" altLang="en-US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平衡">
  <a:themeElements>
    <a:clrScheme name="平衡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平衡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平衡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45</TotalTime>
  <Words>324</Words>
  <Application>Microsoft Office PowerPoint</Application>
  <PresentationFormat>如螢幕大小 (4:3)</PresentationFormat>
  <Paragraphs>21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簡報設計範本</vt:lpstr>
      </vt:variant>
      <vt:variant>
        <vt:i4>5</vt:i4>
      </vt:variant>
      <vt:variant>
        <vt:lpstr>投影片標題</vt:lpstr>
      </vt:variant>
      <vt:variant>
        <vt:i4>4</vt:i4>
      </vt:variant>
    </vt:vector>
  </HeadingPairs>
  <TitlesOfParts>
    <vt:vector size="18" baseType="lpstr">
      <vt:lpstr>Perpetua</vt:lpstr>
      <vt:lpstr>SimSun</vt:lpstr>
      <vt:lpstr>Arial</vt:lpstr>
      <vt:lpstr>Franklin Gothic Book</vt:lpstr>
      <vt:lpstr>幼圆</vt:lpstr>
      <vt:lpstr>Wingdings 2</vt:lpstr>
      <vt:lpstr>Calibri</vt:lpstr>
      <vt:lpstr>新細明體</vt:lpstr>
      <vt:lpstr>微軟正黑體</vt:lpstr>
      <vt:lpstr>平衡</vt:lpstr>
      <vt:lpstr>平衡</vt:lpstr>
      <vt:lpstr>平衡</vt:lpstr>
      <vt:lpstr>平衡</vt:lpstr>
      <vt:lpstr>平衡</vt:lpstr>
      <vt:lpstr>廣東自貿區的構想和香港可能扮演的角色</vt:lpstr>
      <vt:lpstr>廣東自貿區目前的進展</vt:lpstr>
      <vt:lpstr>廣東自貿區的構想</vt:lpstr>
      <vt:lpstr>香港的角色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廣東自貿區的構想和香港可能扮演的角色</dc:title>
  <dc:creator>hp</dc:creator>
  <cp:lastModifiedBy>nataliewong</cp:lastModifiedBy>
  <cp:revision>7</cp:revision>
  <dcterms:created xsi:type="dcterms:W3CDTF">2013-10-29T02:18:54Z</dcterms:created>
  <dcterms:modified xsi:type="dcterms:W3CDTF">2013-11-01T08:26:13Z</dcterms:modified>
</cp:coreProperties>
</file>